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51" r:id="rId2"/>
  </p:sldMasterIdLst>
  <p:notesMasterIdLst>
    <p:notesMasterId r:id="rId37"/>
  </p:notesMasterIdLst>
  <p:handoutMasterIdLst>
    <p:handoutMasterId r:id="rId38"/>
  </p:handoutMasterIdLst>
  <p:sldIdLst>
    <p:sldId id="321" r:id="rId3"/>
    <p:sldId id="335" r:id="rId4"/>
    <p:sldId id="309" r:id="rId5"/>
    <p:sldId id="310" r:id="rId6"/>
    <p:sldId id="336" r:id="rId7"/>
    <p:sldId id="311" r:id="rId8"/>
    <p:sldId id="403" r:id="rId9"/>
    <p:sldId id="332" r:id="rId10"/>
    <p:sldId id="392" r:id="rId11"/>
    <p:sldId id="393" r:id="rId12"/>
    <p:sldId id="289" r:id="rId13"/>
    <p:sldId id="313" r:id="rId14"/>
    <p:sldId id="354" r:id="rId15"/>
    <p:sldId id="314" r:id="rId16"/>
    <p:sldId id="394" r:id="rId17"/>
    <p:sldId id="396" r:id="rId18"/>
    <p:sldId id="397" r:id="rId19"/>
    <p:sldId id="402" r:id="rId20"/>
    <p:sldId id="339" r:id="rId21"/>
    <p:sldId id="340" r:id="rId22"/>
    <p:sldId id="317" r:id="rId23"/>
    <p:sldId id="318" r:id="rId24"/>
    <p:sldId id="319" r:id="rId25"/>
    <p:sldId id="398" r:id="rId26"/>
    <p:sldId id="405" r:id="rId27"/>
    <p:sldId id="381" r:id="rId28"/>
    <p:sldId id="401" r:id="rId29"/>
    <p:sldId id="400" r:id="rId30"/>
    <p:sldId id="399" r:id="rId31"/>
    <p:sldId id="374" r:id="rId32"/>
    <p:sldId id="367" r:id="rId33"/>
    <p:sldId id="388" r:id="rId34"/>
    <p:sldId id="333" r:id="rId35"/>
    <p:sldId id="407" r:id="rId36"/>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74889" autoAdjust="0"/>
  </p:normalViewPr>
  <p:slideViewPr>
    <p:cSldViewPr snapToGrid="0" snapToObjects="1">
      <p:cViewPr varScale="1">
        <p:scale>
          <a:sx n="54" d="100"/>
          <a:sy n="54" d="100"/>
        </p:scale>
        <p:origin x="18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4627F06F-E867-4983-913E-46526BE6F308}" type="datetimeFigureOut">
              <a:rPr lang="en-US" smtClean="0"/>
              <a:t>11/16/2020</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ACA9A503-A0BC-416C-B153-6ABE7BD338A5}" type="slidenum">
              <a:rPr lang="en-US" smtClean="0"/>
              <a:t>‹#›</a:t>
            </a:fld>
            <a:endParaRPr lang="en-US"/>
          </a:p>
        </p:txBody>
      </p:sp>
    </p:spTree>
    <p:extLst>
      <p:ext uri="{BB962C8B-B14F-4D97-AF65-F5344CB8AC3E}">
        <p14:creationId xmlns:p14="http://schemas.microsoft.com/office/powerpoint/2010/main" val="2458104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708B5E67-328C-428A-A637-5213D1F29E23}" type="datetimeFigureOut">
              <a:rPr lang="en-US" smtClean="0"/>
              <a:t>11/16/2020</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893F9656-AD92-409E-88DE-4F790FFB603F}" type="slidenum">
              <a:rPr lang="en-US" smtClean="0"/>
              <a:t>‹#›</a:t>
            </a:fld>
            <a:endParaRPr lang="en-US"/>
          </a:p>
        </p:txBody>
      </p:sp>
    </p:spTree>
    <p:extLst>
      <p:ext uri="{BB962C8B-B14F-4D97-AF65-F5344CB8AC3E}">
        <p14:creationId xmlns:p14="http://schemas.microsoft.com/office/powerpoint/2010/main" val="342268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2403" eaLnBrk="0" hangingPunct="0">
              <a:defRPr>
                <a:solidFill>
                  <a:schemeClr val="tx1"/>
                </a:solidFill>
                <a:latin typeface="Arial" charset="0"/>
                <a:cs typeface="Arial" charset="0"/>
              </a:defRPr>
            </a:lvl1pPr>
            <a:lvl2pPr marL="744651" indent="-286404" defTabSz="932403" eaLnBrk="0" hangingPunct="0">
              <a:defRPr>
                <a:solidFill>
                  <a:schemeClr val="tx1"/>
                </a:solidFill>
                <a:latin typeface="Arial" charset="0"/>
                <a:cs typeface="Arial" charset="0"/>
              </a:defRPr>
            </a:lvl2pPr>
            <a:lvl3pPr marL="1145616" indent="-229123" defTabSz="932403" eaLnBrk="0" hangingPunct="0">
              <a:defRPr>
                <a:solidFill>
                  <a:schemeClr val="tx1"/>
                </a:solidFill>
                <a:latin typeface="Arial" charset="0"/>
                <a:cs typeface="Arial" charset="0"/>
              </a:defRPr>
            </a:lvl3pPr>
            <a:lvl4pPr marL="1603862" indent="-229123" defTabSz="932403" eaLnBrk="0" hangingPunct="0">
              <a:defRPr>
                <a:solidFill>
                  <a:schemeClr val="tx1"/>
                </a:solidFill>
                <a:latin typeface="Arial" charset="0"/>
                <a:cs typeface="Arial" charset="0"/>
              </a:defRPr>
            </a:lvl4pPr>
            <a:lvl5pPr marL="2062109" indent="-229123" defTabSz="932403" eaLnBrk="0" hangingPunct="0">
              <a:defRPr>
                <a:solidFill>
                  <a:schemeClr val="tx1"/>
                </a:solidFill>
                <a:latin typeface="Arial" charset="0"/>
                <a:cs typeface="Arial" charset="0"/>
              </a:defRPr>
            </a:lvl5pPr>
            <a:lvl6pPr marL="2520355" indent="-229123" defTabSz="932403" eaLnBrk="0" fontAlgn="base" hangingPunct="0">
              <a:spcBef>
                <a:spcPct val="0"/>
              </a:spcBef>
              <a:spcAft>
                <a:spcPct val="0"/>
              </a:spcAft>
              <a:defRPr>
                <a:solidFill>
                  <a:schemeClr val="tx1"/>
                </a:solidFill>
                <a:latin typeface="Arial" charset="0"/>
                <a:cs typeface="Arial" charset="0"/>
              </a:defRPr>
            </a:lvl6pPr>
            <a:lvl7pPr marL="2978600" indent="-229123" defTabSz="932403" eaLnBrk="0" fontAlgn="base" hangingPunct="0">
              <a:spcBef>
                <a:spcPct val="0"/>
              </a:spcBef>
              <a:spcAft>
                <a:spcPct val="0"/>
              </a:spcAft>
              <a:defRPr>
                <a:solidFill>
                  <a:schemeClr val="tx1"/>
                </a:solidFill>
                <a:latin typeface="Arial" charset="0"/>
                <a:cs typeface="Arial" charset="0"/>
              </a:defRPr>
            </a:lvl7pPr>
            <a:lvl8pPr marL="3436847" indent="-229123" defTabSz="932403" eaLnBrk="0" fontAlgn="base" hangingPunct="0">
              <a:spcBef>
                <a:spcPct val="0"/>
              </a:spcBef>
              <a:spcAft>
                <a:spcPct val="0"/>
              </a:spcAft>
              <a:defRPr>
                <a:solidFill>
                  <a:schemeClr val="tx1"/>
                </a:solidFill>
                <a:latin typeface="Arial" charset="0"/>
                <a:cs typeface="Arial" charset="0"/>
              </a:defRPr>
            </a:lvl8pPr>
            <a:lvl9pPr marL="3895093" indent="-229123" defTabSz="932403" eaLnBrk="0" fontAlgn="base" hangingPunct="0">
              <a:spcBef>
                <a:spcPct val="0"/>
              </a:spcBef>
              <a:spcAft>
                <a:spcPct val="0"/>
              </a:spcAft>
              <a:defRPr>
                <a:solidFill>
                  <a:schemeClr val="tx1"/>
                </a:solidFill>
                <a:latin typeface="Arial" charset="0"/>
                <a:cs typeface="Arial" charset="0"/>
              </a:defRPr>
            </a:lvl9pPr>
          </a:lstStyle>
          <a:p>
            <a:fld id="{CA7B1B77-7214-4253-91B5-5A9F4BF3F213}" type="slidenum">
              <a:rPr lang="en-US">
                <a:latin typeface="Times New Roman" pitchFamily="18" charset="0"/>
              </a:rPr>
              <a:pPr/>
              <a:t>1</a:t>
            </a:fld>
            <a:endParaRPr lang="en-US">
              <a:latin typeface="Times New Roman"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63809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78E88-B6B1-44A4-93BB-1E7C1CE8A47F}" type="slidenum">
              <a:rPr lang="en-US" altLang="en-US"/>
              <a:pPr/>
              <a:t>10</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98941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3FF4E-8FFD-404B-8DE8-4B2C4A668268}" type="slidenum">
              <a:rPr lang="en-US" altLang="en-US"/>
              <a:pPr/>
              <a:t>11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3FF4E-8FFD-404B-8DE8-4B2C4A668268}" type="slidenum">
              <a:rPr lang="en-US" altLang="en-US"/>
              <a:pPr/>
              <a:t>12</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3FF4E-8FFD-404B-8DE8-4B2C4A668268}" type="slidenum">
              <a:rPr lang="en-US" altLang="en-US"/>
              <a:pPr/>
              <a:t>13</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3FF4E-8FFD-404B-8DE8-4B2C4A668268}" type="slidenum">
              <a:rPr lang="en-US" altLang="en-US"/>
              <a:pPr/>
              <a:t>14</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EA9CF-D59F-4E65-86D1-F155394C5A81}" type="slidenum">
              <a:rPr lang="en-US" altLang="en-US"/>
              <a:pPr/>
              <a:t>15</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8964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BDE18-BD83-46A6-92C1-66DD752EE194}" type="slidenum">
              <a:rPr lang="en-US" altLang="en-US"/>
              <a:pPr/>
              <a:t>16</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0296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BDE18-BD83-46A6-92C1-66DD752EE194}" type="slidenum">
              <a:rPr lang="en-US" altLang="en-US"/>
              <a:pPr/>
              <a:t>17</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4580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BDE18-BD83-46A6-92C1-66DD752EE194}" type="slidenum">
              <a:rPr lang="en-US" altLang="en-US"/>
              <a:pPr/>
              <a:t>18</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95219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3FF4E-8FFD-404B-8DE8-4B2C4A668268}" type="slidenum">
              <a:rPr lang="en-US" altLang="en-US"/>
              <a:pPr/>
              <a:t>19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902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6637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3FF4E-8FFD-404B-8DE8-4B2C4A668268}" type="slidenum">
              <a:rPr lang="en-US" altLang="en-US"/>
              <a:pPr/>
              <a:t>20</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12645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3FF4E-8FFD-404B-8DE8-4B2C4A668268}" type="slidenum">
              <a:rPr lang="en-US" altLang="en-US"/>
              <a:pPr/>
              <a:t>21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3FF4E-8FFD-404B-8DE8-4B2C4A668268}" type="slidenum">
              <a:rPr lang="en-US" altLang="en-US"/>
              <a:pPr/>
              <a:t>22</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3FF4E-8FFD-404B-8DE8-4B2C4A668268}" type="slidenum">
              <a:rPr lang="en-US" altLang="en-US"/>
              <a:pPr/>
              <a:t>23</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B1DB6-02E4-4EE8-AD4C-B66D2B7899D0}" type="slidenum">
              <a:rPr lang="en-US" altLang="en-US"/>
              <a:pPr/>
              <a:t>24</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87458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78E88-B6B1-44A4-93BB-1E7C1CE8A47F}" type="slidenum">
              <a:rPr lang="en-US" altLang="en-US"/>
              <a:pPr/>
              <a:t>25</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95527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BDE18-BD83-46A6-92C1-66DD752EE194}" type="slidenum">
              <a:rPr lang="en-US" altLang="en-US"/>
              <a:pPr/>
              <a:t>26</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0515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5F61D-404D-49C4-9E49-0899F14F95F6}" type="slidenum">
              <a:rPr lang="en-US" altLang="en-US"/>
              <a:pPr/>
              <a:t>27</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04536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5F61D-404D-49C4-9E49-0899F14F95F6}" type="slidenum">
              <a:rPr lang="en-US" altLang="en-US"/>
              <a:pPr/>
              <a:t>28</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6159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5F61D-404D-49C4-9E49-0899F14F95F6}" type="slidenum">
              <a:rPr lang="en-US" altLang="en-US"/>
              <a:pPr/>
              <a:t>29</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5012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DB352-3E73-45C9-A947-02CB7E2EC0DD}" type="slidenum">
              <a:rPr lang="en-US" altLang="en-US"/>
              <a:pPr/>
              <a:t>3</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B9046-99C4-498D-8436-7FBA9CA4E73F}" type="slidenum">
              <a:rPr lang="en-US" altLang="en-US"/>
              <a:pPr/>
              <a:t>30</a:t>
            </a:fld>
            <a:endParaRPr lang="en-US" alt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342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BDE18-BD83-46A6-92C1-66DD752EE194}" type="slidenum">
              <a:rPr lang="en-US" altLang="en-US"/>
              <a:pPr/>
              <a:t>31</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4870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3387F-DEC6-4562-8FA2-FDAC10C9323E}" type="slidenum">
              <a:rPr lang="en-US" altLang="en-US"/>
              <a:pPr/>
              <a:t>32</a:t>
            </a:fld>
            <a:endParaRPr lang="en-US" alt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81692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28429A-E6B2-4554-8712-1FF5A425D753}" type="slidenum">
              <a:rPr lang="en-US" altLang="en-US">
                <a:latin typeface="Arial" panose="020B0604020202020204" pitchFamily="34" charset="0"/>
              </a:rPr>
              <a:pPr>
                <a:spcBef>
                  <a:spcPct val="0"/>
                </a:spcBef>
              </a:pPr>
              <a:t>33</a:t>
            </a:fld>
            <a:endParaRPr lang="en-US" altLang="en-US">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05890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C29E51-1203-4ED6-A075-CBCC76220B4D}" type="slidenum">
              <a:rPr lang="en-US" altLang="en-US"/>
              <a:pPr>
                <a:spcBef>
                  <a:spcPct val="0"/>
                </a:spcBef>
              </a:pPr>
              <a:t>34</a:t>
            </a:fld>
            <a:endParaRPr lang="en-US" altLang="en-US"/>
          </a:p>
        </p:txBody>
      </p:sp>
    </p:spTree>
    <p:extLst>
      <p:ext uri="{BB962C8B-B14F-4D97-AF65-F5344CB8AC3E}">
        <p14:creationId xmlns:p14="http://schemas.microsoft.com/office/powerpoint/2010/main" val="131509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DB352-3E73-45C9-A947-02CB7E2EC0DD}" type="slidenum">
              <a:rPr lang="en-US" altLang="en-US"/>
              <a:pPr/>
              <a:t>4</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DB352-3E73-45C9-A947-02CB7E2EC0DD}" type="slidenum">
              <a:rPr lang="en-US" altLang="en-US"/>
              <a:pPr/>
              <a:t>5</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7618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DB352-3E73-45C9-A947-02CB7E2EC0DD}" type="slidenum">
              <a:rPr lang="en-US" altLang="en-US"/>
              <a:pPr/>
              <a:t>6</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DB352-3E73-45C9-A947-02CB7E2EC0DD}" type="slidenum">
              <a:rPr lang="en-US" altLang="en-US"/>
              <a:pPr/>
              <a:t>7</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706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78E88-B6B1-44A4-93BB-1E7C1CE8A47F}" type="slidenum">
              <a:rPr lang="en-US" altLang="en-US"/>
              <a:pPr/>
              <a:t>8</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6662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BDE18-BD83-46A6-92C1-66DD752EE194}" type="slidenum">
              <a:rPr lang="en-US" altLang="en-US"/>
              <a:pPr/>
              <a:t>9</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0743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79248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B81D6BC2-36B1-4E3C-959E-A54619EEB375}" type="slidenum">
              <a:rPr lang="en-US"/>
              <a:pPr>
                <a:defRPr/>
              </a:pPr>
              <a:t>‹#›</a:t>
            </a:fld>
            <a:endParaRPr lang="en-US"/>
          </a:p>
        </p:txBody>
      </p:sp>
    </p:spTree>
    <p:extLst>
      <p:ext uri="{BB962C8B-B14F-4D97-AF65-F5344CB8AC3E}">
        <p14:creationId xmlns:p14="http://schemas.microsoft.com/office/powerpoint/2010/main" val="2760355037"/>
      </p:ext>
    </p:extLst>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181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172200" y="6191250"/>
            <a:ext cx="2476500" cy="476250"/>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8BDD96F7-71BB-4B36-B28C-3FF22BFE0838}" type="datetime1">
              <a:rPr lang="en-US"/>
              <a:pPr>
                <a:defRPr/>
              </a:pPr>
              <a:t>11/16/2020</a:t>
            </a:fld>
            <a:endParaRPr lang="en-US" dirty="0"/>
          </a:p>
        </p:txBody>
      </p:sp>
      <p:sp>
        <p:nvSpPr>
          <p:cNvPr id="3" name="Footer Placeholder 2"/>
          <p:cNvSpPr>
            <a:spLocks noGrp="1"/>
          </p:cNvSpPr>
          <p:nvPr>
            <p:ph type="ftr" sz="quarter" idx="11"/>
          </p:nvPr>
        </p:nvSpPr>
        <p:spPr>
          <a:xfrm>
            <a:off x="914400" y="6172200"/>
            <a:ext cx="3962400" cy="457200"/>
          </a:xfrm>
          <a:prstGeom prst="rect">
            <a:avLst/>
          </a:prstGeom>
        </p:spPr>
        <p:txBody>
          <a:bodyPr/>
          <a:lstStyle>
            <a:lvl1pPr eaLnBrk="1" fontAlgn="auto" hangingPunct="1">
              <a:spcBef>
                <a:spcPts val="0"/>
              </a:spcBef>
              <a:spcAft>
                <a:spcPts val="0"/>
              </a:spcAft>
              <a:defRPr dirty="0">
                <a:solidFill>
                  <a:prstClr val="black"/>
                </a:solidFill>
                <a:latin typeface="+mn-lt"/>
                <a:cs typeface="+mn-cs"/>
              </a:defRPr>
            </a:lvl1pPr>
          </a:lstStyle>
          <a:p>
            <a:pPr>
              <a:defRPr/>
            </a:pPr>
            <a:endParaRPr lang="en-US"/>
          </a:p>
        </p:txBody>
      </p:sp>
      <p:sp>
        <p:nvSpPr>
          <p:cNvPr id="4" name="Slide Number Placeholder 22"/>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defRPr>
            </a:lvl1pPr>
          </a:lstStyle>
          <a:p>
            <a:pPr>
              <a:defRPr/>
            </a:pPr>
            <a:fld id="{F5B0E2D7-FDF2-46E2-B307-D9A5C52E03A9}" type="slidenum">
              <a:rPr lang="en-US" altLang="en-US"/>
              <a:pPr>
                <a:defRPr/>
              </a:pPr>
              <a:t>‹#›</a:t>
            </a:fld>
            <a:endParaRPr lang="en-US" altLang="en-US" dirty="0"/>
          </a:p>
        </p:txBody>
      </p:sp>
    </p:spTree>
    <p:extLst>
      <p:ext uri="{BB962C8B-B14F-4D97-AF65-F5344CB8AC3E}">
        <p14:creationId xmlns:p14="http://schemas.microsoft.com/office/powerpoint/2010/main" val="316812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a:t>
            </a:r>
            <a:r>
              <a:rPr lang="en-US" dirty="0" err="1"/>
              <a:t>NEEDCareer</a:t>
            </a:r>
            <a:r>
              <a:rPr lang="en-US" dirty="0"/>
              <a:t> Counseling ED</a:t>
            </a:r>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37931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p:cNvSpPr>
            <a:spLocks noGrp="1"/>
          </p:cNvSpPr>
          <p:nvPr>
            <p:ph idx="16" hasCustomPrompt="1"/>
          </p:nvPr>
        </p:nvSpPr>
        <p:spPr>
          <a:xfrm>
            <a:off x="651757"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 BIG PHRASE</a:t>
            </a:r>
            <a:br>
              <a:rPr lang="en-US" dirty="0"/>
            </a:br>
            <a:r>
              <a:rPr lang="en-US" dirty="0"/>
              <a:t>SLIDE</a:t>
            </a:r>
          </a:p>
        </p:txBody>
      </p:sp>
      <p:sp>
        <p:nvSpPr>
          <p:cNvPr id="11"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Tree>
    <p:extLst>
      <p:ext uri="{BB962C8B-B14F-4D97-AF65-F5344CB8AC3E}">
        <p14:creationId xmlns:p14="http://schemas.microsoft.com/office/powerpoint/2010/main" val="11068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910167"/>
            <a:ext cx="9144000" cy="5947833"/>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a:spLocks noGrp="1"/>
          </p:cNvSpPr>
          <p:nvPr>
            <p:ph idx="15" hasCustomPrompt="1"/>
          </p:nvPr>
        </p:nvSpPr>
        <p:spPr>
          <a:xfrm>
            <a:off x="5573888" y="242139"/>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9" name="Content Placeholder 2"/>
          <p:cNvSpPr>
            <a:spLocks noGrp="1"/>
          </p:cNvSpPr>
          <p:nvPr>
            <p:ph idx="16" hasCustomPrompt="1"/>
          </p:nvPr>
        </p:nvSpPr>
        <p:spPr>
          <a:xfrm>
            <a:off x="651757" y="1734522"/>
            <a:ext cx="7194020" cy="4417350"/>
          </a:xfrm>
          <a:prstGeom prst="rect">
            <a:avLst/>
          </a:prstGeom>
          <a:ln>
            <a:solidFill>
              <a:srgbClr val="BB0000"/>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a:t>
            </a:r>
          </a:p>
          <a:p>
            <a:pPr lvl="0"/>
            <a:r>
              <a:rPr lang="en-US" dirty="0"/>
              <a:t>BIG PHRASE</a:t>
            </a:r>
            <a:br>
              <a:rPr lang="en-US" dirty="0"/>
            </a:br>
            <a:r>
              <a:rPr lang="en-US" dirty="0"/>
              <a:t>SLIDE</a:t>
            </a:r>
          </a:p>
        </p:txBody>
      </p:sp>
    </p:spTree>
    <p:extLst>
      <p:ext uri="{BB962C8B-B14F-4D97-AF65-F5344CB8AC3E}">
        <p14:creationId xmlns:p14="http://schemas.microsoft.com/office/powerpoint/2010/main" val="14719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7" hasCustomPrompt="1"/>
          </p:nvPr>
        </p:nvSpPr>
        <p:spPr>
          <a:xfrm>
            <a:off x="4881010" y="5372665"/>
            <a:ext cx="3392206"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a:solidFill>
                  <a:schemeClr val="tx1">
                    <a:lumMod val="75000"/>
                    <a:lumOff val="25000"/>
                  </a:schemeClr>
                </a:solidFill>
                <a:cs typeface="Arial"/>
              </a:rPr>
              <a:t>– </a:t>
            </a:r>
            <a:r>
              <a:rPr lang="en-US" sz="2400" dirty="0" err="1">
                <a:solidFill>
                  <a:schemeClr val="tx1">
                    <a:lumMod val="75000"/>
                    <a:lumOff val="25000"/>
                  </a:schemeClr>
                </a:solidFill>
                <a:cs typeface="Arial"/>
              </a:rPr>
              <a:t>Firstandlast</a:t>
            </a:r>
            <a:r>
              <a:rPr lang="en-US" sz="2400" dirty="0">
                <a:solidFill>
                  <a:schemeClr val="tx1">
                    <a:lumMod val="75000"/>
                    <a:lumOff val="25000"/>
                  </a:schemeClr>
                </a:solidFill>
                <a:cs typeface="Arial"/>
              </a:rPr>
              <a:t> Name</a:t>
            </a:r>
          </a:p>
          <a:p>
            <a:pPr algn="r">
              <a:lnSpc>
                <a:spcPct val="110000"/>
              </a:lnSpc>
            </a:pPr>
            <a:r>
              <a:rPr lang="en-US" sz="1800" dirty="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944698" y="1734523"/>
            <a:ext cx="7200384"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a:solidFill>
                  <a:srgbClr val="BB0032"/>
                </a:solidFill>
                <a:latin typeface="+mj-lt"/>
                <a:cs typeface="Arial"/>
              </a:rPr>
              <a:t>“Notable quotes</a:t>
            </a:r>
            <a:br>
              <a:rPr lang="en-US" sz="6500" b="0" dirty="0">
                <a:solidFill>
                  <a:srgbClr val="BB0032"/>
                </a:solidFill>
                <a:latin typeface="+mj-lt"/>
                <a:cs typeface="Arial"/>
              </a:rPr>
            </a:br>
            <a:r>
              <a:rPr lang="en-US" sz="6500" b="0" dirty="0">
                <a:solidFill>
                  <a:srgbClr val="BB0032"/>
                </a:solidFill>
                <a:latin typeface="+mj-lt"/>
                <a:cs typeface="Arial"/>
              </a:rPr>
              <a:t>goes right here,</a:t>
            </a:r>
            <a:br>
              <a:rPr lang="en-US" sz="6500" b="0" dirty="0">
                <a:solidFill>
                  <a:srgbClr val="BB0032"/>
                </a:solidFill>
                <a:latin typeface="+mj-lt"/>
                <a:cs typeface="Arial"/>
              </a:rPr>
            </a:br>
            <a:r>
              <a:rPr lang="en-US" sz="6500" b="0" dirty="0">
                <a:solidFill>
                  <a:srgbClr val="BB0032"/>
                </a:solidFill>
                <a:latin typeface="+mj-lt"/>
                <a:cs typeface="Arial"/>
              </a:rPr>
              <a:t>yes right here.”</a:t>
            </a:r>
            <a:endParaRPr lang="en-US" dirty="0"/>
          </a:p>
        </p:txBody>
      </p:sp>
    </p:spTree>
    <p:extLst>
      <p:ext uri="{BB962C8B-B14F-4D97-AF65-F5344CB8AC3E}">
        <p14:creationId xmlns:p14="http://schemas.microsoft.com/office/powerpoint/2010/main" val="16279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9144000" cy="5934064"/>
          </a:xfrm>
          <a:prstGeom prst="rect">
            <a:avLst/>
          </a:prstGeom>
        </p:spPr>
        <p:txBody>
          <a:bodyPr vert="horz"/>
          <a:lstStyle>
            <a:lvl1pPr>
              <a:defRPr>
                <a:solidFill>
                  <a:schemeClr val="bg1">
                    <a:lumMod val="75000"/>
                  </a:schemeClr>
                </a:solidFill>
              </a:defRPr>
            </a:lvl1pPr>
          </a:lstStyle>
          <a:p>
            <a:r>
              <a:rPr lang="en-US" dirty="0"/>
              <a:t>Full slide picture</a:t>
            </a:r>
          </a:p>
        </p:txBody>
      </p:sp>
      <p:sp>
        <p:nvSpPr>
          <p:cNvPr id="11"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Career Counseling &amp; Support Services</a:t>
            </a:r>
          </a:p>
        </p:txBody>
      </p:sp>
      <p:sp>
        <p:nvSpPr>
          <p:cNvPr id="12" name="Content Placeholder 2"/>
          <p:cNvSpPr>
            <a:spLocks noGrp="1"/>
          </p:cNvSpPr>
          <p:nvPr>
            <p:ph idx="14"/>
          </p:nvPr>
        </p:nvSpPr>
        <p:spPr>
          <a:xfrm>
            <a:off x="4868540" y="1436104"/>
            <a:ext cx="3998889" cy="1695866"/>
          </a:xfrm>
          <a:prstGeom prst="rect">
            <a:avLst/>
          </a:prstGeom>
          <a:ln w="3810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2"/>
            <a:r>
              <a:rPr lang="en-US" dirty="0"/>
              <a:t>Fifth level</a:t>
            </a:r>
          </a:p>
        </p:txBody>
      </p:sp>
    </p:spTree>
    <p:extLst>
      <p:ext uri="{BB962C8B-B14F-4D97-AF65-F5344CB8AC3E}">
        <p14:creationId xmlns:p14="http://schemas.microsoft.com/office/powerpoint/2010/main" val="320174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3883850" cy="5934064"/>
          </a:xfrm>
          <a:prstGeom prst="rect">
            <a:avLst/>
          </a:prstGeom>
        </p:spPr>
        <p:txBody>
          <a:bodyPr vert="horz"/>
          <a:lstStyle>
            <a:lvl1pPr>
              <a:defRPr>
                <a:solidFill>
                  <a:srgbClr val="BFBFBF"/>
                </a:solidFill>
              </a:defRPr>
            </a:lvl1pPr>
          </a:lstStyle>
          <a:p>
            <a:r>
              <a:rPr lang="en-US" dirty="0"/>
              <a:t>½ slide picture</a:t>
            </a:r>
          </a:p>
        </p:txBody>
      </p:sp>
      <p:sp>
        <p:nvSpPr>
          <p:cNvPr id="8" name="Content Placeholder 2"/>
          <p:cNvSpPr>
            <a:spLocks noGrp="1"/>
          </p:cNvSpPr>
          <p:nvPr>
            <p:ph idx="14"/>
          </p:nvPr>
        </p:nvSpPr>
        <p:spPr>
          <a:xfrm>
            <a:off x="4137592" y="1830387"/>
            <a:ext cx="4701503"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2"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Career Counseling &amp; Support Services </a:t>
            </a:r>
          </a:p>
        </p:txBody>
      </p:sp>
      <p:sp>
        <p:nvSpPr>
          <p:cNvPr id="13"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167368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5"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Content Placeholder 2"/>
          <p:cNvSpPr>
            <a:spLocks noGrp="1"/>
          </p:cNvSpPr>
          <p:nvPr>
            <p:ph idx="14"/>
          </p:nvPr>
        </p:nvSpPr>
        <p:spPr>
          <a:xfrm>
            <a:off x="1400403" y="1830387"/>
            <a:ext cx="6527582"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dirty="0"/>
          </a:p>
          <a:p>
            <a:pPr lvl="0"/>
            <a:endParaRPr lang="en-US" dirty="0"/>
          </a:p>
          <a:p>
            <a:pPr lvl="0"/>
            <a:endParaRPr lang="en-US" dirty="0"/>
          </a:p>
          <a:p>
            <a:pPr lvl="0"/>
            <a:endParaRPr lang="en-US" dirty="0"/>
          </a:p>
          <a:p>
            <a:pPr lvl="0"/>
            <a:r>
              <a:rPr lang="en-US" dirty="0"/>
              <a:t>chart/graph/table</a:t>
            </a:r>
          </a:p>
        </p:txBody>
      </p:sp>
    </p:spTree>
    <p:extLst>
      <p:ext uri="{BB962C8B-B14F-4D97-AF65-F5344CB8AC3E}">
        <p14:creationId xmlns:p14="http://schemas.microsoft.com/office/powerpoint/2010/main" val="38332825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79248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B81D6BC2-36B1-4E3C-959E-A54619EEB375}" type="slidenum">
              <a:rPr lang="en-US"/>
              <a:pPr>
                <a:defRPr/>
              </a:pPr>
              <a:t>‹#›</a:t>
            </a:fld>
            <a:endParaRPr lang="en-US"/>
          </a:p>
        </p:txBody>
      </p:sp>
    </p:spTree>
    <p:extLst>
      <p:ext uri="{BB962C8B-B14F-4D97-AF65-F5344CB8AC3E}">
        <p14:creationId xmlns:p14="http://schemas.microsoft.com/office/powerpoint/2010/main" val="2760355037"/>
      </p:ext>
    </p:extLst>
  </p:cSld>
  <p:clrMapOvr>
    <a:masterClrMapping/>
  </p:clrMapOvr>
  <p:transition>
    <p:wipe di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39937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F0D8E7B-AF3B-B444-8E74-E549FC814F53}" type="datetimeFigureOut">
              <a:rPr lang="en-US" smtClean="0"/>
              <a:pPr/>
              <a:t>11/16/2020</a:t>
            </a:fld>
            <a:endParaRPr lang="en-US"/>
          </a:p>
        </p:txBody>
      </p:sp>
      <p:sp>
        <p:nvSpPr>
          <p:cNvPr id="7" name="Rectangle 6"/>
          <p:cNvSpPr/>
          <p:nvPr/>
        </p:nvSpPr>
        <p:spPr>
          <a:xfrm>
            <a:off x="0" y="2974444"/>
            <a:ext cx="9144000" cy="2962806"/>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365248" y="1609145"/>
            <a:ext cx="6424083" cy="915774"/>
          </a:xfrm>
          <a:prstGeom prst="rect">
            <a:avLst/>
          </a:prstGeom>
        </p:spPr>
      </p:pic>
    </p:spTree>
    <p:extLst>
      <p:ext uri="{BB962C8B-B14F-4D97-AF65-F5344CB8AC3E}">
        <p14:creationId xmlns:p14="http://schemas.microsoft.com/office/powerpoint/2010/main" val="1701082130"/>
      </p:ext>
    </p:extLst>
  </p:cSld>
  <p:clrMap bg1="lt1" tx1="dk1" bg2="lt2" tx2="dk2" accent1="accent1" accent2="accent2" accent3="accent3" accent4="accent4" accent5="accent5" accent6="accent6" hlink="hlink" folHlink="folHlink"/>
  <p:sldLayoutIdLst>
    <p:sldLayoutId id="21474837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userDrawn="1"/>
        </p:nvSpPr>
        <p:spPr>
          <a:xfrm>
            <a:off x="8518368" y="6351239"/>
            <a:ext cx="435436" cy="338554"/>
          </a:xfrm>
          <a:prstGeom prst="rect">
            <a:avLst/>
          </a:prstGeom>
        </p:spPr>
        <p:txBody>
          <a:bodyPr wrap="none">
            <a:spAutoFit/>
          </a:bodyPr>
          <a:lstStyle/>
          <a:p>
            <a:fld id="{B5C881AA-F0C4-B947-803C-EA0A96934EAC}" type="slidenum">
              <a:rPr lang="en-US" sz="1600" smtClean="0"/>
              <a:pPr/>
              <a:t>‹#›</a:t>
            </a:fld>
            <a:endParaRPr lang="en-US" sz="1600" dirty="0"/>
          </a:p>
        </p:txBody>
      </p:sp>
      <p:pic>
        <p:nvPicPr>
          <p:cNvPr id="10" name="Picture 9"/>
          <p:cNvPicPr>
            <a:picLocks noChangeAspect="1"/>
          </p:cNvPicPr>
          <p:nvPr userDrawn="1"/>
        </p:nvPicPr>
        <p:blipFill>
          <a:blip r:embed="rId12"/>
          <a:stretch>
            <a:fillRect/>
          </a:stretch>
        </p:blipFill>
        <p:spPr>
          <a:xfrm>
            <a:off x="306917" y="197908"/>
            <a:ext cx="3284042" cy="468151"/>
          </a:xfrm>
          <a:prstGeom prst="rect">
            <a:avLst/>
          </a:prstGeom>
        </p:spPr>
      </p:pic>
      <p:sp>
        <p:nvSpPr>
          <p:cNvPr id="3" name="TextBox 2"/>
          <p:cNvSpPr txBox="1"/>
          <p:nvPr userDrawn="1"/>
        </p:nvSpPr>
        <p:spPr>
          <a:xfrm>
            <a:off x="4705564" y="287676"/>
            <a:ext cx="4248241" cy="369332"/>
          </a:xfrm>
          <a:prstGeom prst="rect">
            <a:avLst/>
          </a:prstGeom>
          <a:noFill/>
        </p:spPr>
        <p:txBody>
          <a:bodyPr wrap="square" rtlCol="0">
            <a:spAutoFit/>
          </a:bodyPr>
          <a:lstStyle/>
          <a:p>
            <a:r>
              <a:rPr lang="en-US" dirty="0"/>
              <a:t>Career Counseling &amp; Support Services</a:t>
            </a:r>
          </a:p>
        </p:txBody>
      </p:sp>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9" r:id="rId3"/>
    <p:sldLayoutId id="2147483767" r:id="rId4"/>
    <p:sldLayoutId id="2147483758" r:id="rId5"/>
    <p:sldLayoutId id="2147483768" r:id="rId6"/>
    <p:sldLayoutId id="2147483763" r:id="rId7"/>
    <p:sldLayoutId id="2147483771" r:id="rId8"/>
    <p:sldLayoutId id="2147483774" r:id="rId9"/>
    <p:sldLayoutId id="2147483775"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www.ccss.osu.edu/"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needabudget.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swc.osu.edu/services/financial-education/financial-coaching/" TargetMode="External"/><Relationship Id="rId4" Type="http://schemas.openxmlformats.org/officeDocument/2006/relationships/hyperlink" Target="http://www.youcandealwithit.com/borrowers/calculators-and-resources/calculators/budget-calculator.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ayscale.com/cost-of-living-calculator"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www.bestplaces.net/" TargetMode="External"/><Relationship Id="rId4" Type="http://schemas.openxmlformats.org/officeDocument/2006/relationships/hyperlink" Target="http://money.cnn.com/calculator/pf/cost-of-liv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jobsearchintelligence.com/etc/jobseekers/salary-calculator.php" TargetMode="External"/><Relationship Id="rId7" Type="http://schemas.openxmlformats.org/officeDocument/2006/relationships/hyperlink" Target="https://www.aaup.org/our-work/research/annual-report-economic-status-profession"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higheredjobs.com/salary/salaryDisplay.cfm?SurveyID=37" TargetMode="External"/><Relationship Id="rId5" Type="http://schemas.openxmlformats.org/officeDocument/2006/relationships/hyperlink" Target="http://www.payscale.com/" TargetMode="External"/><Relationship Id="rId4" Type="http://schemas.openxmlformats.org/officeDocument/2006/relationships/hyperlink" Target="http://www.salary.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68325" y="2743200"/>
            <a:ext cx="7772400" cy="4114800"/>
          </a:xfrm>
        </p:spPr>
        <p:txBody>
          <a:bodyPr/>
          <a:lstStyle/>
          <a:p>
            <a:pPr eaLnBrk="1" hangingPunct="1">
              <a:buFontTx/>
              <a:buNone/>
            </a:pPr>
            <a:endParaRPr lang="en-US" sz="2800" dirty="0"/>
          </a:p>
          <a:p>
            <a:pPr eaLnBrk="1" hangingPunct="1">
              <a:buFontTx/>
              <a:buNone/>
            </a:pPr>
            <a:r>
              <a:rPr lang="en-US" sz="2800" dirty="0">
                <a:solidFill>
                  <a:schemeClr val="bg1"/>
                </a:solidFill>
              </a:rPr>
              <a:t>Negotiating</a:t>
            </a:r>
          </a:p>
          <a:p>
            <a:pPr eaLnBrk="1" hangingPunct="1">
              <a:buFontTx/>
              <a:buNone/>
            </a:pPr>
            <a:r>
              <a:rPr lang="en-US" sz="2000" dirty="0">
                <a:solidFill>
                  <a:schemeClr val="bg1"/>
                </a:solidFill>
              </a:rPr>
              <a:t>Career Counseling and Support Services</a:t>
            </a:r>
          </a:p>
          <a:p>
            <a:pPr eaLnBrk="1" hangingPunct="1">
              <a:buFontTx/>
              <a:buNone/>
            </a:pPr>
            <a:r>
              <a:rPr lang="en-US" sz="2000" dirty="0">
                <a:solidFill>
                  <a:schemeClr val="bg1"/>
                </a:solidFill>
              </a:rPr>
              <a:t>The Ohio State University</a:t>
            </a:r>
          </a:p>
          <a:p>
            <a:pPr eaLnBrk="1" hangingPunct="1">
              <a:buFontTx/>
              <a:buNone/>
            </a:pPr>
            <a:r>
              <a:rPr lang="en-US" sz="2000" dirty="0">
                <a:solidFill>
                  <a:schemeClr val="bg1"/>
                </a:solidFill>
              </a:rPr>
              <a:t>1640 Neil Avenue, Second Floor </a:t>
            </a:r>
          </a:p>
          <a:p>
            <a:pPr eaLnBrk="1" hangingPunct="1">
              <a:buFontTx/>
              <a:buNone/>
            </a:pPr>
            <a:r>
              <a:rPr lang="en-US" sz="2000" dirty="0">
                <a:solidFill>
                  <a:schemeClr val="bg1"/>
                </a:solidFill>
              </a:rPr>
              <a:t>Younkin Success Center</a:t>
            </a:r>
          </a:p>
          <a:p>
            <a:pPr eaLnBrk="1" hangingPunct="1">
              <a:buFontTx/>
              <a:buNone/>
            </a:pPr>
            <a:r>
              <a:rPr lang="en-US" sz="2000" dirty="0">
                <a:solidFill>
                  <a:schemeClr val="bg1"/>
                </a:solidFill>
              </a:rPr>
              <a:t>614-688-3898 * www.ccss.osu.edu</a:t>
            </a:r>
          </a:p>
          <a:p>
            <a:pPr eaLnBrk="1" hangingPunct="1"/>
            <a:endParaRPr lang="en-US" sz="2800" dirty="0"/>
          </a:p>
        </p:txBody>
      </p:sp>
    </p:spTree>
    <p:extLst>
      <p:ext uri="{BB962C8B-B14F-4D97-AF65-F5344CB8AC3E}">
        <p14:creationId xmlns:p14="http://schemas.microsoft.com/office/powerpoint/2010/main" val="1160140963"/>
      </p:ext>
    </p:extLst>
  </p:cSld>
  <p:clrMapOvr>
    <a:masterClrMapping/>
  </p:clrMapOvr>
  <p:transition>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81000" y="1038268"/>
            <a:ext cx="8385175" cy="635787"/>
          </a:xfrm>
        </p:spPr>
        <p:txBody>
          <a:bodyPr/>
          <a:lstStyle/>
          <a:p>
            <a:pPr algn="l"/>
            <a:r>
              <a:rPr lang="en-US" altLang="en-US" sz="3200" dirty="0"/>
              <a:t>If offer is non-negotiable</a:t>
            </a:r>
            <a:endParaRPr lang="en-US" altLang="en-US" sz="4000" dirty="0"/>
          </a:p>
        </p:txBody>
      </p:sp>
      <p:sp>
        <p:nvSpPr>
          <p:cNvPr id="20483" name="Rectangle 3"/>
          <p:cNvSpPr>
            <a:spLocks noGrp="1" noRot="1" noChangeArrowheads="1"/>
          </p:cNvSpPr>
          <p:nvPr>
            <p:ph type="body" idx="1"/>
          </p:nvPr>
        </p:nvSpPr>
        <p:spPr>
          <a:xfrm>
            <a:off x="382587" y="1944455"/>
            <a:ext cx="8229600" cy="4420933"/>
          </a:xfrm>
        </p:spPr>
        <p:txBody>
          <a:bodyPr lIns="0" tIns="0" rIns="0" bIns="0"/>
          <a:lstStyle/>
          <a:p>
            <a:pPr>
              <a:lnSpc>
                <a:spcPct val="80000"/>
              </a:lnSpc>
            </a:pPr>
            <a:r>
              <a:rPr lang="en-US" altLang="en-US" sz="2400" dirty="0">
                <a:solidFill>
                  <a:srgbClr val="111111"/>
                </a:solidFill>
                <a:effectLst/>
              </a:rPr>
              <a:t>Some universities have a  “one price” hiring process</a:t>
            </a:r>
          </a:p>
          <a:p>
            <a:pPr marL="609600" indent="-609600">
              <a:lnSpc>
                <a:spcPct val="80000"/>
              </a:lnSpc>
              <a:buFont typeface="Arial" panose="020B0604020202020204" pitchFamily="34" charset="0"/>
              <a:buChar char="•"/>
            </a:pPr>
            <a:r>
              <a:rPr lang="en-US" altLang="en-US" sz="2400" dirty="0">
                <a:solidFill>
                  <a:srgbClr val="111111"/>
                </a:solidFill>
              </a:rPr>
              <a:t>Best possible deal is calculated within current budget constraints</a:t>
            </a:r>
            <a:endParaRPr lang="en-US" altLang="en-US" sz="2400" dirty="0">
              <a:solidFill>
                <a:srgbClr val="111111"/>
              </a:solidFill>
              <a:effectLst/>
            </a:endParaRPr>
          </a:p>
          <a:p>
            <a:pPr marL="609600" indent="-609600">
              <a:lnSpc>
                <a:spcPct val="80000"/>
              </a:lnSpc>
              <a:buFont typeface="Arial" panose="020B0604020202020204" pitchFamily="34" charset="0"/>
              <a:buChar char="•"/>
            </a:pPr>
            <a:r>
              <a:rPr lang="en-US" altLang="en-US" sz="2400" dirty="0">
                <a:solidFill>
                  <a:srgbClr val="111111"/>
                </a:solidFill>
                <a:effectLst/>
              </a:rPr>
              <a:t>Most will discuss with you (if finalist) the package in depth, so that you know expectations before an offer is made </a:t>
            </a:r>
            <a:endParaRPr lang="en-US" altLang="en-US" sz="2400" dirty="0">
              <a:solidFill>
                <a:srgbClr val="111111"/>
              </a:solidFill>
            </a:endParaRPr>
          </a:p>
          <a:p>
            <a:pPr marL="609600" indent="-609600">
              <a:lnSpc>
                <a:spcPct val="80000"/>
              </a:lnSpc>
              <a:buFont typeface="Arial" panose="020B0604020202020204" pitchFamily="34" charset="0"/>
              <a:buChar char="•"/>
            </a:pPr>
            <a:r>
              <a:rPr lang="en-US" altLang="en-US" sz="2400" dirty="0">
                <a:solidFill>
                  <a:srgbClr val="111111"/>
                </a:solidFill>
              </a:rPr>
              <a:t>It is transparent for candidates and candidates can withdraw</a:t>
            </a:r>
          </a:p>
          <a:p>
            <a:pPr marL="609600" indent="-609600">
              <a:lnSpc>
                <a:spcPct val="80000"/>
              </a:lnSpc>
              <a:buFont typeface="Arial" panose="020B0604020202020204" pitchFamily="34" charset="0"/>
              <a:buChar char="•"/>
            </a:pPr>
            <a:endParaRPr lang="en-US" altLang="en-US" sz="2400" dirty="0">
              <a:solidFill>
                <a:srgbClr val="111111"/>
              </a:solidFill>
              <a:effectLst/>
            </a:endParaRPr>
          </a:p>
          <a:p>
            <a:pPr>
              <a:lnSpc>
                <a:spcPct val="80000"/>
              </a:lnSpc>
            </a:pPr>
            <a:endParaRPr lang="en-US" altLang="en-US" sz="2400" dirty="0">
              <a:solidFill>
                <a:srgbClr val="111111"/>
              </a:solidFill>
              <a:effectLst/>
            </a:endParaRPr>
          </a:p>
        </p:txBody>
      </p:sp>
    </p:spTree>
    <p:extLst>
      <p:ext uri="{BB962C8B-B14F-4D97-AF65-F5344CB8AC3E}">
        <p14:creationId xmlns:p14="http://schemas.microsoft.com/office/powerpoint/2010/main" val="2140055463"/>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1095252"/>
            <a:ext cx="8385175" cy="715963"/>
          </a:xfrm>
        </p:spPr>
        <p:txBody>
          <a:bodyPr/>
          <a:lstStyle/>
          <a:p>
            <a:pPr algn="l"/>
            <a:r>
              <a:rPr lang="en-US" altLang="en-US" sz="3200" dirty="0"/>
              <a:t>When to Negotiate?</a:t>
            </a:r>
          </a:p>
        </p:txBody>
      </p:sp>
      <p:sp>
        <p:nvSpPr>
          <p:cNvPr id="51203" name="Rectangle 3"/>
          <p:cNvSpPr>
            <a:spLocks noGrp="1" noRot="1" noChangeArrowheads="1"/>
          </p:cNvSpPr>
          <p:nvPr>
            <p:ph type="body" idx="1"/>
          </p:nvPr>
        </p:nvSpPr>
        <p:spPr/>
        <p:txBody>
          <a:bodyPr/>
          <a:lstStyle/>
          <a:p>
            <a:pPr marL="342900" indent="-342900">
              <a:buFont typeface="Arial" panose="020B0604020202020204" pitchFamily="34" charset="0"/>
              <a:buChar char="•"/>
            </a:pPr>
            <a:r>
              <a:rPr lang="en-US" altLang="en-US" sz="2400" dirty="0">
                <a:solidFill>
                  <a:srgbClr val="111111"/>
                </a:solidFill>
                <a:effectLst/>
              </a:rPr>
              <a:t>You are not in a position to negotiate until the employer makes an offer. Offer is an advantage. </a:t>
            </a:r>
          </a:p>
          <a:p>
            <a:pPr marL="342900" indent="-342900">
              <a:buFont typeface="Arial" panose="020B0604020202020204" pitchFamily="34" charset="0"/>
              <a:buChar char="•"/>
            </a:pPr>
            <a:endParaRPr lang="en-US" altLang="en-US" sz="2400" dirty="0">
              <a:solidFill>
                <a:srgbClr val="111111"/>
              </a:solidFill>
            </a:endParaRPr>
          </a:p>
          <a:p>
            <a:pPr marL="342900" indent="-342900">
              <a:buFont typeface="Arial" panose="020B0604020202020204" pitchFamily="34" charset="0"/>
              <a:buChar char="•"/>
            </a:pPr>
            <a:r>
              <a:rPr lang="en-US" altLang="en-US" sz="2400" dirty="0">
                <a:solidFill>
                  <a:srgbClr val="111111"/>
                </a:solidFill>
              </a:rPr>
              <a:t>Delay any discussion of Salary as long as possible</a:t>
            </a:r>
          </a:p>
          <a:p>
            <a:pPr marL="342900" indent="-342900">
              <a:buFont typeface="Arial" panose="020B0604020202020204" pitchFamily="34" charset="0"/>
              <a:buChar char="•"/>
            </a:pPr>
            <a:endParaRPr lang="en-US" altLang="en-US" sz="2400" dirty="0">
              <a:solidFill>
                <a:srgbClr val="111111"/>
              </a:solidFill>
              <a:effectLst/>
            </a:endParaRPr>
          </a:p>
          <a:p>
            <a:pPr marL="342900" indent="-342900">
              <a:buFont typeface="Arial" panose="020B0604020202020204" pitchFamily="34" charset="0"/>
              <a:buChar char="•"/>
            </a:pPr>
            <a:r>
              <a:rPr lang="en-US" altLang="en-US" sz="2400" dirty="0">
                <a:solidFill>
                  <a:srgbClr val="1C1C1C"/>
                </a:solidFill>
              </a:rPr>
              <a:t>Don't be the first to mention salary during the interview</a:t>
            </a:r>
          </a:p>
          <a:p>
            <a:endParaRPr lang="en-US" altLang="en-US" dirty="0">
              <a:solidFill>
                <a:srgbClr val="111111"/>
              </a:solidFill>
              <a:effectLst/>
            </a:endParaRPr>
          </a:p>
        </p:txBody>
      </p:sp>
    </p:spTree>
    <p:extLst>
      <p:ext uri="{BB962C8B-B14F-4D97-AF65-F5344CB8AC3E}">
        <p14:creationId xmlns:p14="http://schemas.microsoft.com/office/powerpoint/2010/main" val="1045024130"/>
      </p:ext>
    </p:extLst>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379412" y="1143000"/>
            <a:ext cx="8385175" cy="1431925"/>
          </a:xfrm>
        </p:spPr>
        <p:txBody>
          <a:bodyPr/>
          <a:lstStyle/>
          <a:p>
            <a:pPr algn="l"/>
            <a:r>
              <a:rPr lang="en-US" altLang="en-US" sz="3200" dirty="0"/>
              <a:t>If the application asks for salary information</a:t>
            </a:r>
          </a:p>
        </p:txBody>
      </p:sp>
      <p:sp>
        <p:nvSpPr>
          <p:cNvPr id="51203" name="Rectangle 3"/>
          <p:cNvSpPr>
            <a:spLocks noGrp="1" noRot="1" noChangeArrowheads="1"/>
          </p:cNvSpPr>
          <p:nvPr>
            <p:ph type="body" idx="1"/>
          </p:nvPr>
        </p:nvSpPr>
        <p:spPr>
          <a:xfrm>
            <a:off x="520505" y="1758462"/>
            <a:ext cx="7924800" cy="3628292"/>
          </a:xfrm>
        </p:spPr>
        <p:txBody>
          <a:bodyPr/>
          <a:lstStyle/>
          <a:p>
            <a:pPr marL="514350" indent="-514350">
              <a:buAutoNum type="arabicPeriod"/>
            </a:pPr>
            <a:r>
              <a:rPr lang="en-US" altLang="en-US" sz="2400" dirty="0">
                <a:solidFill>
                  <a:srgbClr val="111111"/>
                </a:solidFill>
                <a:effectLst/>
              </a:rPr>
              <a:t>Avoid the salary issue, ignore the request</a:t>
            </a:r>
          </a:p>
          <a:p>
            <a:pPr marL="514350" indent="-514350">
              <a:buAutoNum type="arabicPeriod"/>
            </a:pPr>
            <a:r>
              <a:rPr lang="en-US" altLang="en-US" sz="2400" dirty="0">
                <a:solidFill>
                  <a:srgbClr val="111111"/>
                </a:solidFill>
              </a:rPr>
              <a:t>Say that your requirement is negotiable</a:t>
            </a:r>
          </a:p>
          <a:p>
            <a:pPr marL="514350" indent="-514350">
              <a:buAutoNum type="arabicPeriod"/>
            </a:pPr>
            <a:r>
              <a:rPr lang="en-US" altLang="en-US" sz="2400" dirty="0">
                <a:solidFill>
                  <a:srgbClr val="111111"/>
                </a:solidFill>
                <a:effectLst/>
              </a:rPr>
              <a:t>State your current salary and say that it is negotiable</a:t>
            </a:r>
          </a:p>
          <a:p>
            <a:pPr marL="514350" indent="-514350">
              <a:buAutoNum type="arabicPeriod"/>
            </a:pPr>
            <a:r>
              <a:rPr lang="en-US" altLang="en-US" sz="2400" dirty="0">
                <a:solidFill>
                  <a:srgbClr val="111111"/>
                </a:solidFill>
              </a:rPr>
              <a:t>Say that you expect to earn market value for someone in your field</a:t>
            </a:r>
          </a:p>
          <a:p>
            <a:pPr marL="514350" indent="-514350">
              <a:buAutoNum type="arabicPeriod"/>
            </a:pPr>
            <a:r>
              <a:rPr lang="en-US" altLang="en-US" sz="2400" dirty="0">
                <a:solidFill>
                  <a:srgbClr val="111111"/>
                </a:solidFill>
              </a:rPr>
              <a:t>Put 0 and explain it later “Compensation is negotiable”</a:t>
            </a:r>
          </a:p>
        </p:txBody>
      </p:sp>
    </p:spTree>
    <p:extLst>
      <p:ext uri="{BB962C8B-B14F-4D97-AF65-F5344CB8AC3E}">
        <p14:creationId xmlns:p14="http://schemas.microsoft.com/office/powerpoint/2010/main" val="789976270"/>
      </p:ext>
    </p:extLst>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1143000"/>
            <a:ext cx="8385175" cy="1431925"/>
          </a:xfrm>
        </p:spPr>
        <p:txBody>
          <a:bodyPr/>
          <a:lstStyle/>
          <a:p>
            <a:pPr algn="ctr"/>
            <a:r>
              <a:rPr lang="en-US" altLang="en-US" sz="4000" dirty="0"/>
              <a:t>If Salary+ comes up early</a:t>
            </a:r>
          </a:p>
        </p:txBody>
      </p:sp>
      <p:sp>
        <p:nvSpPr>
          <p:cNvPr id="51203" name="Rectangle 3"/>
          <p:cNvSpPr>
            <a:spLocks noGrp="1" noRot="1" noChangeArrowheads="1"/>
          </p:cNvSpPr>
          <p:nvPr>
            <p:ph type="body" idx="1"/>
          </p:nvPr>
        </p:nvSpPr>
        <p:spPr>
          <a:xfrm>
            <a:off x="609600" y="1916723"/>
            <a:ext cx="7924800" cy="3804138"/>
          </a:xfrm>
        </p:spPr>
        <p:txBody>
          <a:bodyPr/>
          <a:lstStyle/>
          <a:p>
            <a:endParaRPr lang="en-US" altLang="en-US" sz="2400" dirty="0">
              <a:solidFill>
                <a:srgbClr val="111111"/>
              </a:solidFill>
            </a:endParaRPr>
          </a:p>
          <a:p>
            <a:endParaRPr lang="en-US" altLang="en-US" sz="2400" dirty="0">
              <a:solidFill>
                <a:srgbClr val="111111"/>
              </a:solidFill>
            </a:endParaRPr>
          </a:p>
          <a:p>
            <a:endParaRPr lang="en-US" altLang="en-US" dirty="0">
              <a:solidFill>
                <a:srgbClr val="111111"/>
              </a:solidFill>
            </a:endParaRPr>
          </a:p>
          <a:p>
            <a:pPr algn="ctr"/>
            <a:r>
              <a:rPr lang="en-US" altLang="en-US" dirty="0">
                <a:solidFill>
                  <a:srgbClr val="111111"/>
                </a:solidFill>
              </a:rPr>
              <a:t>What are your options?</a:t>
            </a:r>
          </a:p>
        </p:txBody>
      </p:sp>
    </p:spTree>
    <p:extLst>
      <p:ext uri="{BB962C8B-B14F-4D97-AF65-F5344CB8AC3E}">
        <p14:creationId xmlns:p14="http://schemas.microsoft.com/office/powerpoint/2010/main" val="1465326631"/>
      </p:ext>
    </p:extLst>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1143000"/>
            <a:ext cx="8385175" cy="773723"/>
          </a:xfrm>
        </p:spPr>
        <p:txBody>
          <a:bodyPr/>
          <a:lstStyle/>
          <a:p>
            <a:pPr algn="l"/>
            <a:r>
              <a:rPr lang="en-US" altLang="en-US" sz="3200" dirty="0"/>
              <a:t>If Salary+ comes up early</a:t>
            </a:r>
          </a:p>
        </p:txBody>
      </p:sp>
      <p:sp>
        <p:nvSpPr>
          <p:cNvPr id="51203" name="Rectangle 3"/>
          <p:cNvSpPr>
            <a:spLocks noGrp="1" noRot="1" noChangeArrowheads="1"/>
          </p:cNvSpPr>
          <p:nvPr>
            <p:ph type="body" idx="1"/>
          </p:nvPr>
        </p:nvSpPr>
        <p:spPr>
          <a:xfrm>
            <a:off x="609600" y="1708904"/>
            <a:ext cx="7924800" cy="3804138"/>
          </a:xfrm>
        </p:spPr>
        <p:txBody>
          <a:bodyPr/>
          <a:lstStyle/>
          <a:p>
            <a:pPr marL="514350" indent="-514350">
              <a:buAutoNum type="arabicPeriod"/>
            </a:pPr>
            <a:r>
              <a:rPr lang="en-US" altLang="en-US" sz="2400" dirty="0">
                <a:solidFill>
                  <a:srgbClr val="111111"/>
                </a:solidFill>
                <a:effectLst/>
              </a:rPr>
              <a:t>Delay</a:t>
            </a:r>
          </a:p>
          <a:p>
            <a:pPr marL="971550" lvl="1" indent="-514350">
              <a:buFont typeface="+mj-lt"/>
              <a:buAutoNum type="alphaLcParenR"/>
            </a:pPr>
            <a:r>
              <a:rPr lang="en-US" altLang="en-US" sz="2400" dirty="0">
                <a:solidFill>
                  <a:srgbClr val="111111"/>
                </a:solidFill>
                <a:effectLst/>
              </a:rPr>
              <a:t>“….I’d like to table salary discussions until later”</a:t>
            </a:r>
          </a:p>
          <a:p>
            <a:pPr marL="514350" indent="-514350">
              <a:buAutoNum type="arabicPeriod"/>
            </a:pPr>
            <a:r>
              <a:rPr lang="en-US" altLang="en-US" sz="2400" dirty="0">
                <a:solidFill>
                  <a:srgbClr val="111111"/>
                </a:solidFill>
              </a:rPr>
              <a:t>Nonspecific</a:t>
            </a:r>
          </a:p>
          <a:p>
            <a:pPr marL="914400" lvl="1" indent="-457200">
              <a:buFont typeface="+mj-lt"/>
              <a:buAutoNum type="alphaLcParenR"/>
            </a:pPr>
            <a:r>
              <a:rPr lang="en-US" altLang="en-US" sz="2400" dirty="0">
                <a:solidFill>
                  <a:srgbClr val="111111"/>
                </a:solidFill>
              </a:rPr>
              <a:t>“….as long as you pay fair market value.”</a:t>
            </a:r>
          </a:p>
          <a:p>
            <a:pPr marL="914400" lvl="1" indent="-457200">
              <a:buFont typeface="+mj-lt"/>
              <a:buAutoNum type="alphaLcParenR"/>
            </a:pPr>
            <a:r>
              <a:rPr lang="en-US" altLang="en-US" sz="2400" dirty="0">
                <a:solidFill>
                  <a:srgbClr val="111111"/>
                </a:solidFill>
              </a:rPr>
              <a:t>“….my salary should be based on the standards of the industry”</a:t>
            </a:r>
          </a:p>
          <a:p>
            <a:pPr marL="514350" indent="-514350">
              <a:buAutoNum type="arabicPeriod"/>
            </a:pPr>
            <a:r>
              <a:rPr lang="en-US" altLang="en-US" sz="2400" dirty="0">
                <a:solidFill>
                  <a:srgbClr val="111111"/>
                </a:solidFill>
              </a:rPr>
              <a:t>Back to the employer</a:t>
            </a:r>
          </a:p>
          <a:p>
            <a:pPr marL="971550" lvl="1" indent="-514350">
              <a:buFont typeface="+mj-lt"/>
              <a:buAutoNum type="alphaLcParenR"/>
            </a:pPr>
            <a:r>
              <a:rPr lang="en-US" altLang="en-US" sz="2400" dirty="0">
                <a:solidFill>
                  <a:srgbClr val="111111"/>
                </a:solidFill>
              </a:rPr>
              <a:t>“….What would a person with my background, skills…..typically earn in this position with your school/company”</a:t>
            </a:r>
          </a:p>
          <a:p>
            <a:pPr marL="971550" lvl="1" indent="-514350">
              <a:buFont typeface="+mj-lt"/>
              <a:buAutoNum type="alphaLcParenR"/>
            </a:pPr>
            <a:r>
              <a:rPr lang="en-US" altLang="en-US" sz="2400" dirty="0">
                <a:solidFill>
                  <a:srgbClr val="111111"/>
                </a:solidFill>
              </a:rPr>
              <a:t>Ask a question</a:t>
            </a:r>
          </a:p>
        </p:txBody>
      </p:sp>
    </p:spTree>
    <p:extLst>
      <p:ext uri="{BB962C8B-B14F-4D97-AF65-F5344CB8AC3E}">
        <p14:creationId xmlns:p14="http://schemas.microsoft.com/office/powerpoint/2010/main" val="923278997"/>
      </p:ext>
    </p:extLst>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457200" y="1055914"/>
            <a:ext cx="8385175" cy="1431925"/>
          </a:xfrm>
        </p:spPr>
        <p:txBody>
          <a:bodyPr/>
          <a:lstStyle/>
          <a:p>
            <a:pPr algn="l"/>
            <a:r>
              <a:rPr lang="en-US" altLang="en-US" sz="3200" dirty="0"/>
              <a:t>Appropriate questions to ask if salary is brought during an interview</a:t>
            </a:r>
          </a:p>
        </p:txBody>
      </p:sp>
      <p:sp>
        <p:nvSpPr>
          <p:cNvPr id="64515" name="Rectangle 3"/>
          <p:cNvSpPr>
            <a:spLocks noGrp="1" noRot="1" noChangeArrowheads="1"/>
          </p:cNvSpPr>
          <p:nvPr>
            <p:ph type="body" idx="1"/>
          </p:nvPr>
        </p:nvSpPr>
        <p:spPr>
          <a:xfrm>
            <a:off x="337457" y="2286000"/>
            <a:ext cx="8508093" cy="4191000"/>
          </a:xfrm>
        </p:spPr>
        <p:txBody>
          <a:bodyPr/>
          <a:lstStyle/>
          <a:p>
            <a:pPr marL="457200" indent="-457200">
              <a:buFont typeface="Arial" panose="020B0604020202020204" pitchFamily="34" charset="0"/>
              <a:buChar char="•"/>
            </a:pPr>
            <a:r>
              <a:rPr lang="en-US" altLang="en-US" sz="2400" dirty="0">
                <a:solidFill>
                  <a:srgbClr val="111111"/>
                </a:solidFill>
                <a:effectLst/>
              </a:rPr>
              <a:t>Is the </a:t>
            </a:r>
            <a:r>
              <a:rPr lang="en-US" altLang="en-US" sz="2400" dirty="0">
                <a:solidFill>
                  <a:srgbClr val="111111"/>
                </a:solidFill>
              </a:rPr>
              <a:t>salary negotiable?</a:t>
            </a:r>
          </a:p>
          <a:p>
            <a:pPr marL="457200" indent="-457200">
              <a:buFont typeface="Arial" panose="020B0604020202020204" pitchFamily="34" charset="0"/>
              <a:buChar char="•"/>
            </a:pPr>
            <a:r>
              <a:rPr lang="en-US" altLang="en-US" sz="2400" dirty="0">
                <a:solidFill>
                  <a:srgbClr val="111111"/>
                </a:solidFill>
                <a:effectLst/>
              </a:rPr>
              <a:t>What is the salary range for this position?</a:t>
            </a:r>
          </a:p>
          <a:p>
            <a:pPr marL="457200" indent="-457200">
              <a:buFont typeface="Arial" panose="020B0604020202020204" pitchFamily="34" charset="0"/>
              <a:buChar char="•"/>
            </a:pPr>
            <a:r>
              <a:rPr lang="en-US" altLang="en-US" sz="2400" dirty="0">
                <a:solidFill>
                  <a:srgbClr val="111111"/>
                </a:solidFill>
                <a:effectLst/>
              </a:rPr>
              <a:t>Does the institution ever pay higher than the starting salary? If so in what circumstances?</a:t>
            </a:r>
          </a:p>
          <a:p>
            <a:pPr marL="457200" indent="-457200">
              <a:buFont typeface="Arial" panose="020B0604020202020204" pitchFamily="34" charset="0"/>
              <a:buChar char="•"/>
            </a:pPr>
            <a:r>
              <a:rPr lang="en-US" altLang="en-US" sz="2400" dirty="0">
                <a:solidFill>
                  <a:srgbClr val="111111"/>
                </a:solidFill>
                <a:effectLst/>
              </a:rPr>
              <a:t>What is the average salary increase for the position?</a:t>
            </a:r>
          </a:p>
          <a:p>
            <a:pPr marL="457200" indent="-457200">
              <a:buFont typeface="Arial" panose="020B0604020202020204" pitchFamily="34" charset="0"/>
              <a:buChar char="•"/>
            </a:pPr>
            <a:r>
              <a:rPr lang="en-US" altLang="en-US" sz="2400" dirty="0">
                <a:solidFill>
                  <a:srgbClr val="111111"/>
                </a:solidFill>
              </a:rPr>
              <a:t>How often are increases given?</a:t>
            </a:r>
          </a:p>
          <a:p>
            <a:pPr marL="457200" indent="-457200">
              <a:buFont typeface="Arial" panose="020B0604020202020204" pitchFamily="34" charset="0"/>
              <a:buChar char="•"/>
            </a:pPr>
            <a:endParaRPr lang="en-US" altLang="en-US" dirty="0">
              <a:solidFill>
                <a:srgbClr val="111111"/>
              </a:solidFill>
              <a:effectLst/>
            </a:endParaRPr>
          </a:p>
        </p:txBody>
      </p:sp>
    </p:spTree>
    <p:extLst>
      <p:ext uri="{BB962C8B-B14F-4D97-AF65-F5344CB8AC3E}">
        <p14:creationId xmlns:p14="http://schemas.microsoft.com/office/powerpoint/2010/main" val="1172863249"/>
      </p:ext>
    </p:extLst>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81000" y="391886"/>
            <a:ext cx="8385175" cy="1192439"/>
          </a:xfrm>
        </p:spPr>
        <p:txBody>
          <a:bodyPr/>
          <a:lstStyle/>
          <a:p>
            <a:pPr algn="l"/>
            <a:br>
              <a:rPr lang="en-US" altLang="en-US" sz="4000" dirty="0"/>
            </a:br>
            <a:r>
              <a:rPr lang="en-US" altLang="en-US" sz="3200" dirty="0">
                <a:solidFill>
                  <a:srgbClr val="C00000"/>
                </a:solidFill>
              </a:rPr>
              <a:t> </a:t>
            </a:r>
            <a:r>
              <a:rPr lang="en-US" altLang="en-US" sz="3200" dirty="0"/>
              <a:t>The Process</a:t>
            </a:r>
          </a:p>
        </p:txBody>
      </p:sp>
      <p:sp>
        <p:nvSpPr>
          <p:cNvPr id="19459" name="Rectangle 3"/>
          <p:cNvSpPr>
            <a:spLocks noGrp="1" noRot="1" noChangeArrowheads="1"/>
          </p:cNvSpPr>
          <p:nvPr>
            <p:ph type="body" idx="1"/>
          </p:nvPr>
        </p:nvSpPr>
        <p:spPr>
          <a:xfrm>
            <a:off x="228600" y="1752600"/>
            <a:ext cx="8616950" cy="5105400"/>
          </a:xfrm>
        </p:spPr>
        <p:txBody>
          <a:bodyPr lIns="0" tIns="0" rIns="0" bIns="0"/>
          <a:lstStyle/>
          <a:p>
            <a:pPr marL="342900" indent="-342900">
              <a:lnSpc>
                <a:spcPct val="80000"/>
              </a:lnSpc>
              <a:buFont typeface="Arial" panose="020B0604020202020204" pitchFamily="34" charset="0"/>
              <a:buChar char="•"/>
            </a:pPr>
            <a:r>
              <a:rPr lang="en-US" altLang="en-US" sz="2400" dirty="0">
                <a:solidFill>
                  <a:srgbClr val="111111"/>
                </a:solidFill>
                <a:effectLst/>
              </a:rPr>
              <a:t>After on-campus interviews, job candidates have been ranked and have gone to the dean and HR for background check</a:t>
            </a:r>
          </a:p>
          <a:p>
            <a:pPr marL="342900" indent="-342900">
              <a:lnSpc>
                <a:spcPct val="80000"/>
              </a:lnSpc>
              <a:buFont typeface="Arial" panose="020B0604020202020204" pitchFamily="34" charset="0"/>
              <a:buChar char="•"/>
            </a:pPr>
            <a:r>
              <a:rPr lang="en-US" altLang="en-US" sz="2400" dirty="0">
                <a:solidFill>
                  <a:srgbClr val="111111"/>
                </a:solidFill>
              </a:rPr>
              <a:t>Department chair calls you with an offer</a:t>
            </a:r>
          </a:p>
          <a:p>
            <a:pPr marL="342900" indent="-342900">
              <a:lnSpc>
                <a:spcPct val="80000"/>
              </a:lnSpc>
              <a:buFont typeface="Arial" panose="020B0604020202020204" pitchFamily="34" charset="0"/>
              <a:buChar char="•"/>
            </a:pPr>
            <a:r>
              <a:rPr lang="en-US" altLang="en-US" sz="2400" dirty="0">
                <a:solidFill>
                  <a:srgbClr val="111111"/>
                </a:solidFill>
              </a:rPr>
              <a:t>Job offer is usually made by phone, but sometimes e-mail</a:t>
            </a:r>
          </a:p>
          <a:p>
            <a:pPr marL="800100" lvl="1" indent="-342900">
              <a:lnSpc>
                <a:spcPct val="80000"/>
              </a:lnSpc>
              <a:buFont typeface="Arial" panose="020B0604020202020204" pitchFamily="34" charset="0"/>
              <a:buChar char="•"/>
            </a:pPr>
            <a:r>
              <a:rPr lang="en-US" altLang="en-US" sz="2000" dirty="0">
                <a:solidFill>
                  <a:srgbClr val="111111"/>
                </a:solidFill>
              </a:rPr>
              <a:t>Ok to say this isn’t a good time to talk</a:t>
            </a:r>
          </a:p>
          <a:p>
            <a:pPr marL="800100" lvl="1" indent="-342900">
              <a:lnSpc>
                <a:spcPct val="80000"/>
              </a:lnSpc>
              <a:buFont typeface="Arial" panose="020B0604020202020204" pitchFamily="34" charset="0"/>
              <a:buChar char="•"/>
            </a:pPr>
            <a:r>
              <a:rPr lang="en-US" altLang="en-US" sz="2000" dirty="0">
                <a:solidFill>
                  <a:srgbClr val="111111"/>
                </a:solidFill>
              </a:rPr>
              <a:t>Make sure you can take notes </a:t>
            </a:r>
          </a:p>
          <a:p>
            <a:pPr marL="342900" indent="-342900">
              <a:lnSpc>
                <a:spcPct val="80000"/>
              </a:lnSpc>
              <a:buFont typeface="Arial" panose="020B0604020202020204" pitchFamily="34" charset="0"/>
              <a:buChar char="•"/>
            </a:pPr>
            <a:r>
              <a:rPr lang="en-US" altLang="en-US" sz="2400" dirty="0">
                <a:solidFill>
                  <a:srgbClr val="111111"/>
                </a:solidFill>
              </a:rPr>
              <a:t>Institution makes an offer and goes into detail</a:t>
            </a:r>
          </a:p>
          <a:p>
            <a:pPr marL="342900" indent="-342900">
              <a:lnSpc>
                <a:spcPct val="80000"/>
              </a:lnSpc>
              <a:buFont typeface="Arial" panose="020B0604020202020204" pitchFamily="34" charset="0"/>
              <a:buChar char="•"/>
            </a:pPr>
            <a:r>
              <a:rPr lang="en-US" altLang="en-US" sz="2400" dirty="0">
                <a:solidFill>
                  <a:srgbClr val="111111"/>
                </a:solidFill>
              </a:rPr>
              <a:t>Clarify any aspects of the offer as necessary</a:t>
            </a:r>
          </a:p>
          <a:p>
            <a:pPr marL="342900" indent="-342900">
              <a:lnSpc>
                <a:spcPct val="80000"/>
              </a:lnSpc>
              <a:buFont typeface="Arial" panose="020B0604020202020204" pitchFamily="34" charset="0"/>
              <a:buChar char="•"/>
            </a:pPr>
            <a:endParaRPr lang="en-US" altLang="en-US" sz="1100" dirty="0">
              <a:solidFill>
                <a:srgbClr val="111111"/>
              </a:solidFill>
            </a:endParaRPr>
          </a:p>
          <a:p>
            <a:pPr marL="342900" indent="-342900">
              <a:lnSpc>
                <a:spcPct val="80000"/>
              </a:lnSpc>
              <a:buFont typeface="Arial" panose="020B0604020202020204" pitchFamily="34" charset="0"/>
              <a:buChar char="•"/>
            </a:pPr>
            <a:endParaRPr lang="en-US" altLang="en-US" sz="1100" dirty="0">
              <a:solidFill>
                <a:srgbClr val="111111"/>
              </a:solidFill>
            </a:endParaRPr>
          </a:p>
          <a:p>
            <a:pPr>
              <a:lnSpc>
                <a:spcPct val="80000"/>
              </a:lnSpc>
            </a:pPr>
            <a:r>
              <a:rPr lang="en-US" altLang="en-US" sz="1800" i="1" dirty="0">
                <a:solidFill>
                  <a:srgbClr val="111111"/>
                </a:solidFill>
              </a:rPr>
              <a:t>“You can’t always get what you want” ~ Cheryl Ball (insidehighered.com)</a:t>
            </a:r>
            <a:endParaRPr lang="en-US" altLang="en-US" sz="2800" i="1" dirty="0">
              <a:solidFill>
                <a:srgbClr val="111111"/>
              </a:solidFill>
            </a:endParaRPr>
          </a:p>
          <a:p>
            <a:pPr marL="342900" indent="-342900">
              <a:lnSpc>
                <a:spcPct val="80000"/>
              </a:lnSpc>
              <a:buFont typeface="Arial" panose="020B0604020202020204" pitchFamily="34" charset="0"/>
              <a:buChar char="•"/>
            </a:pPr>
            <a:endParaRPr lang="en-US" altLang="en-US" sz="2000" dirty="0">
              <a:solidFill>
                <a:srgbClr val="111111"/>
              </a:solidFill>
            </a:endParaRPr>
          </a:p>
          <a:p>
            <a:pPr marL="342900" indent="-342900">
              <a:lnSpc>
                <a:spcPct val="80000"/>
              </a:lnSpc>
              <a:buFont typeface="Arial" panose="020B0604020202020204" pitchFamily="34" charset="0"/>
              <a:buChar char="•"/>
            </a:pPr>
            <a:endParaRPr lang="en-US" altLang="en-US" sz="2000" dirty="0">
              <a:solidFill>
                <a:srgbClr val="111111"/>
              </a:solidFill>
            </a:endParaRPr>
          </a:p>
          <a:p>
            <a:pPr marL="342900" indent="-342900">
              <a:lnSpc>
                <a:spcPct val="80000"/>
              </a:lnSpc>
              <a:buFont typeface="Arial" panose="020B0604020202020204" pitchFamily="34" charset="0"/>
              <a:buChar char="•"/>
            </a:pPr>
            <a:endParaRPr lang="en-US" altLang="en-US" sz="2000" dirty="0">
              <a:solidFill>
                <a:srgbClr val="111111"/>
              </a:solidFill>
            </a:endParaRPr>
          </a:p>
          <a:p>
            <a:pPr marL="342900" indent="-342900">
              <a:lnSpc>
                <a:spcPct val="80000"/>
              </a:lnSpc>
              <a:buFont typeface="Arial" panose="020B0604020202020204" pitchFamily="34" charset="0"/>
              <a:buChar char="•"/>
            </a:pPr>
            <a:endParaRPr lang="en-US" altLang="en-US" sz="2000" dirty="0">
              <a:solidFill>
                <a:srgbClr val="111111"/>
              </a:solidFill>
              <a:effectLst/>
            </a:endParaRPr>
          </a:p>
        </p:txBody>
      </p:sp>
    </p:spTree>
    <p:extLst>
      <p:ext uri="{BB962C8B-B14F-4D97-AF65-F5344CB8AC3E}">
        <p14:creationId xmlns:p14="http://schemas.microsoft.com/office/powerpoint/2010/main" val="152392087"/>
      </p:ext>
    </p:extLst>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81000" y="998806"/>
            <a:ext cx="8385175" cy="606920"/>
          </a:xfrm>
        </p:spPr>
        <p:txBody>
          <a:bodyPr/>
          <a:lstStyle/>
          <a:p>
            <a:pPr algn="l"/>
            <a:r>
              <a:rPr lang="en-US" altLang="en-US" sz="3200" dirty="0"/>
              <a:t>How to respond</a:t>
            </a:r>
          </a:p>
        </p:txBody>
      </p:sp>
      <p:sp>
        <p:nvSpPr>
          <p:cNvPr id="19459" name="Rectangle 3"/>
          <p:cNvSpPr>
            <a:spLocks noGrp="1" noRot="1" noChangeArrowheads="1"/>
          </p:cNvSpPr>
          <p:nvPr>
            <p:ph type="body" idx="1"/>
          </p:nvPr>
        </p:nvSpPr>
        <p:spPr>
          <a:xfrm>
            <a:off x="228600" y="1652504"/>
            <a:ext cx="8616950" cy="5105400"/>
          </a:xfrm>
        </p:spPr>
        <p:txBody>
          <a:bodyPr lIns="0" tIns="0" rIns="0" bIns="0"/>
          <a:lstStyle/>
          <a:p>
            <a:pPr marL="342900" indent="-342900">
              <a:lnSpc>
                <a:spcPct val="80000"/>
              </a:lnSpc>
              <a:spcBef>
                <a:spcPts val="1800"/>
              </a:spcBef>
              <a:buFont typeface="Arial" panose="020B0604020202020204" pitchFamily="34" charset="0"/>
              <a:buChar char="•"/>
            </a:pPr>
            <a:r>
              <a:rPr lang="en-US" altLang="en-US" sz="2000" dirty="0">
                <a:solidFill>
                  <a:srgbClr val="111111"/>
                </a:solidFill>
              </a:rPr>
              <a:t>You have power! Remember they are choosing you, not your price. They think you will help them be successful</a:t>
            </a:r>
          </a:p>
          <a:p>
            <a:pPr marL="342900" indent="-342900">
              <a:lnSpc>
                <a:spcPct val="80000"/>
              </a:lnSpc>
              <a:spcBef>
                <a:spcPts val="1800"/>
              </a:spcBef>
              <a:buFont typeface="Arial" panose="020B0604020202020204" pitchFamily="34" charset="0"/>
              <a:buChar char="•"/>
            </a:pPr>
            <a:r>
              <a:rPr lang="en-US" altLang="en-US" sz="2000" dirty="0">
                <a:solidFill>
                  <a:srgbClr val="111111"/>
                </a:solidFill>
              </a:rPr>
              <a:t>Don’t accept the job as-is because you are excited. Your tendency may be to be so glad you have an offer you accept whatever is offered</a:t>
            </a:r>
          </a:p>
          <a:p>
            <a:pPr marL="342900" indent="-342900">
              <a:lnSpc>
                <a:spcPct val="80000"/>
              </a:lnSpc>
              <a:spcBef>
                <a:spcPts val="1800"/>
              </a:spcBef>
              <a:buFont typeface="Arial" panose="020B0604020202020204" pitchFamily="34" charset="0"/>
              <a:buChar char="•"/>
            </a:pPr>
            <a:r>
              <a:rPr lang="en-US" altLang="en-US" sz="2000" dirty="0">
                <a:solidFill>
                  <a:srgbClr val="111111"/>
                </a:solidFill>
              </a:rPr>
              <a:t>Show enthusiasm and appreciation. Be polite, grateful and upbeat</a:t>
            </a:r>
          </a:p>
          <a:p>
            <a:pPr marL="800100" lvl="1" indent="-342900">
              <a:lnSpc>
                <a:spcPct val="80000"/>
              </a:lnSpc>
              <a:spcBef>
                <a:spcPts val="1800"/>
              </a:spcBef>
              <a:buFont typeface="Arial" panose="020B0604020202020204" pitchFamily="34" charset="0"/>
              <a:buChar char="•"/>
            </a:pPr>
            <a:r>
              <a:rPr lang="en-US" altLang="en-US" sz="1600" dirty="0">
                <a:solidFill>
                  <a:srgbClr val="111111"/>
                </a:solidFill>
              </a:rPr>
              <a:t>Sign of what kind of colleague you will be (30 years)</a:t>
            </a:r>
          </a:p>
          <a:p>
            <a:pPr marL="800100" lvl="1" indent="-342900">
              <a:lnSpc>
                <a:spcPct val="80000"/>
              </a:lnSpc>
              <a:spcBef>
                <a:spcPts val="1800"/>
              </a:spcBef>
              <a:buFont typeface="Arial" panose="020B0604020202020204" pitchFamily="34" charset="0"/>
              <a:buChar char="•"/>
            </a:pPr>
            <a:r>
              <a:rPr lang="en-US" altLang="en-US" sz="1600" dirty="0">
                <a:solidFill>
                  <a:srgbClr val="111111"/>
                </a:solidFill>
              </a:rPr>
              <a:t>Don’t let it go to your head and ask for the moon and stars</a:t>
            </a:r>
          </a:p>
          <a:p>
            <a:pPr marL="800100" lvl="1" indent="-342900">
              <a:lnSpc>
                <a:spcPct val="80000"/>
              </a:lnSpc>
              <a:spcBef>
                <a:spcPts val="1800"/>
              </a:spcBef>
              <a:buFont typeface="Arial" panose="020B0604020202020204" pitchFamily="34" charset="0"/>
              <a:buChar char="•"/>
            </a:pPr>
            <a:r>
              <a:rPr lang="en-US" altLang="en-US" sz="1600" dirty="0">
                <a:solidFill>
                  <a:srgbClr val="111111"/>
                </a:solidFill>
              </a:rPr>
              <a:t>Not a doormat but also not difficult to deal with</a:t>
            </a:r>
          </a:p>
          <a:p>
            <a:pPr marL="342900" indent="-342900">
              <a:lnSpc>
                <a:spcPct val="80000"/>
              </a:lnSpc>
              <a:spcBef>
                <a:spcPts val="1800"/>
              </a:spcBef>
              <a:buFont typeface="Arial" panose="020B0604020202020204" pitchFamily="34" charset="0"/>
              <a:buChar char="•"/>
            </a:pPr>
            <a:r>
              <a:rPr lang="en-US" altLang="en-US" sz="2000" dirty="0">
                <a:solidFill>
                  <a:srgbClr val="111111"/>
                </a:solidFill>
              </a:rPr>
              <a:t>Ask them to e-mail you the details after they’ve gone through it all</a:t>
            </a:r>
          </a:p>
          <a:p>
            <a:pPr marL="342900" indent="-342900">
              <a:lnSpc>
                <a:spcPct val="80000"/>
              </a:lnSpc>
              <a:spcBef>
                <a:spcPts val="1800"/>
              </a:spcBef>
              <a:buFont typeface="Arial" panose="020B0604020202020204" pitchFamily="34" charset="0"/>
              <a:buChar char="•"/>
            </a:pPr>
            <a:r>
              <a:rPr lang="en-US" altLang="en-US" sz="2000" dirty="0">
                <a:solidFill>
                  <a:srgbClr val="111111"/>
                </a:solidFill>
              </a:rPr>
              <a:t>They will send an informal e-mail or HR will e-mail you a contract. This may take days. The written contract is negotiable</a:t>
            </a:r>
          </a:p>
          <a:p>
            <a:pPr marL="342900" indent="-342900">
              <a:lnSpc>
                <a:spcPct val="80000"/>
              </a:lnSpc>
              <a:spcBef>
                <a:spcPts val="1800"/>
              </a:spcBef>
              <a:buFont typeface="Arial" panose="020B0604020202020204" pitchFamily="34" charset="0"/>
              <a:buChar char="•"/>
            </a:pPr>
            <a:r>
              <a:rPr lang="en-US" altLang="en-US" sz="2000" dirty="0">
                <a:solidFill>
                  <a:srgbClr val="111111"/>
                </a:solidFill>
              </a:rPr>
              <a:t>You have two weeks, usually, to hash out details and give the college an answer</a:t>
            </a:r>
          </a:p>
          <a:p>
            <a:pPr marL="342900" indent="-342900">
              <a:lnSpc>
                <a:spcPct val="80000"/>
              </a:lnSpc>
              <a:buFont typeface="Arial" panose="020B0604020202020204" pitchFamily="34" charset="0"/>
              <a:buChar char="•"/>
            </a:pPr>
            <a:endParaRPr lang="en-US" altLang="en-US" sz="2000" dirty="0">
              <a:solidFill>
                <a:srgbClr val="111111"/>
              </a:solidFill>
              <a:effectLst/>
            </a:endParaRPr>
          </a:p>
        </p:txBody>
      </p:sp>
    </p:spTree>
    <p:extLst>
      <p:ext uri="{BB962C8B-B14F-4D97-AF65-F5344CB8AC3E}">
        <p14:creationId xmlns:p14="http://schemas.microsoft.com/office/powerpoint/2010/main" val="271504376"/>
      </p:ext>
    </p:extLst>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81000" y="998806"/>
            <a:ext cx="8385175" cy="606920"/>
          </a:xfrm>
        </p:spPr>
        <p:txBody>
          <a:bodyPr/>
          <a:lstStyle/>
          <a:p>
            <a:pPr algn="l"/>
            <a:r>
              <a:rPr lang="en-US" altLang="en-US" sz="3200" dirty="0"/>
              <a:t>How to respond</a:t>
            </a:r>
          </a:p>
        </p:txBody>
      </p:sp>
      <p:sp>
        <p:nvSpPr>
          <p:cNvPr id="19459" name="Rectangle 3"/>
          <p:cNvSpPr>
            <a:spLocks noGrp="1" noRot="1" noChangeArrowheads="1"/>
          </p:cNvSpPr>
          <p:nvPr>
            <p:ph type="body" idx="1"/>
          </p:nvPr>
        </p:nvSpPr>
        <p:spPr>
          <a:xfrm>
            <a:off x="228600" y="1652504"/>
            <a:ext cx="8616950" cy="5105400"/>
          </a:xfrm>
        </p:spPr>
        <p:txBody>
          <a:bodyPr lIns="0" tIns="0" rIns="0" bIns="0"/>
          <a:lstStyle/>
          <a:p>
            <a:pPr marL="342900" indent="-342900">
              <a:lnSpc>
                <a:spcPct val="80000"/>
              </a:lnSpc>
              <a:spcBef>
                <a:spcPts val="1800"/>
              </a:spcBef>
              <a:buFont typeface="Arial" panose="020B0604020202020204" pitchFamily="34" charset="0"/>
              <a:buChar char="•"/>
            </a:pPr>
            <a:r>
              <a:rPr lang="en-US" altLang="en-US" sz="2400" dirty="0">
                <a:solidFill>
                  <a:srgbClr val="111111"/>
                </a:solidFill>
              </a:rPr>
              <a:t>Counter offer on phone or e-mail</a:t>
            </a:r>
          </a:p>
          <a:p>
            <a:pPr marL="342900" indent="-342900">
              <a:lnSpc>
                <a:spcPct val="80000"/>
              </a:lnSpc>
              <a:spcBef>
                <a:spcPts val="1800"/>
              </a:spcBef>
              <a:buFont typeface="Arial" panose="020B0604020202020204" pitchFamily="34" charset="0"/>
              <a:buChar char="•"/>
            </a:pPr>
            <a:r>
              <a:rPr lang="en-US" altLang="en-US" sz="2400" dirty="0">
                <a:solidFill>
                  <a:srgbClr val="111111"/>
                </a:solidFill>
              </a:rPr>
              <a:t>Your requests need to be reasonable and in line with the job ad and tenure expectations, type of university, and your credentials</a:t>
            </a:r>
          </a:p>
          <a:p>
            <a:pPr marL="342900" indent="-342900">
              <a:lnSpc>
                <a:spcPct val="80000"/>
              </a:lnSpc>
              <a:spcBef>
                <a:spcPts val="1800"/>
              </a:spcBef>
              <a:buFont typeface="Arial" panose="020B0604020202020204" pitchFamily="34" charset="0"/>
              <a:buChar char="•"/>
            </a:pPr>
            <a:r>
              <a:rPr lang="en-US" altLang="en-US" sz="2400" dirty="0">
                <a:solidFill>
                  <a:srgbClr val="111111"/>
                </a:solidFill>
              </a:rPr>
              <a:t>Ask don’t demand</a:t>
            </a:r>
          </a:p>
          <a:p>
            <a:pPr marL="342900" indent="-342900">
              <a:lnSpc>
                <a:spcPct val="80000"/>
              </a:lnSpc>
              <a:spcBef>
                <a:spcPts val="1800"/>
              </a:spcBef>
              <a:buFont typeface="Arial" panose="020B0604020202020204" pitchFamily="34" charset="0"/>
              <a:buChar char="•"/>
            </a:pPr>
            <a:r>
              <a:rPr lang="en-US" altLang="en-US" sz="2400" dirty="0">
                <a:solidFill>
                  <a:srgbClr val="111111"/>
                </a:solidFill>
              </a:rPr>
              <a:t>Make requests in an informational way</a:t>
            </a:r>
          </a:p>
          <a:p>
            <a:pPr marL="342900" indent="-342900">
              <a:lnSpc>
                <a:spcPct val="80000"/>
              </a:lnSpc>
              <a:spcBef>
                <a:spcPts val="1800"/>
              </a:spcBef>
              <a:buFont typeface="Arial" panose="020B0604020202020204" pitchFamily="34" charset="0"/>
              <a:buChar char="•"/>
            </a:pPr>
            <a:r>
              <a:rPr lang="en-US" altLang="en-US" sz="2400" dirty="0">
                <a:solidFill>
                  <a:srgbClr val="111111"/>
                </a:solidFill>
              </a:rPr>
              <a:t>Can they rescind the offer?</a:t>
            </a:r>
          </a:p>
          <a:p>
            <a:pPr marL="800100" lvl="1" indent="-342900">
              <a:lnSpc>
                <a:spcPct val="80000"/>
              </a:lnSpc>
              <a:spcBef>
                <a:spcPts val="1800"/>
              </a:spcBef>
              <a:buFont typeface="Arial" panose="020B0604020202020204" pitchFamily="34" charset="0"/>
              <a:buChar char="•"/>
            </a:pPr>
            <a:r>
              <a:rPr lang="en-US" altLang="en-US" sz="2400" dirty="0">
                <a:solidFill>
                  <a:srgbClr val="111111"/>
                </a:solidFill>
              </a:rPr>
              <a:t>Norm is to negotiate</a:t>
            </a:r>
          </a:p>
          <a:p>
            <a:pPr marL="800100" lvl="1" indent="-342900">
              <a:lnSpc>
                <a:spcPct val="80000"/>
              </a:lnSpc>
              <a:spcBef>
                <a:spcPts val="1800"/>
              </a:spcBef>
              <a:buFont typeface="Arial" panose="020B0604020202020204" pitchFamily="34" charset="0"/>
              <a:buChar char="•"/>
            </a:pPr>
            <a:r>
              <a:rPr lang="en-US" altLang="en-US" sz="2400" dirty="0">
                <a:solidFill>
                  <a:srgbClr val="111111"/>
                </a:solidFill>
              </a:rPr>
              <a:t>Asking won’t hurt….how you ask might</a:t>
            </a:r>
          </a:p>
          <a:p>
            <a:pPr marL="800100" lvl="1" indent="-342900">
              <a:lnSpc>
                <a:spcPct val="80000"/>
              </a:lnSpc>
              <a:spcBef>
                <a:spcPts val="1800"/>
              </a:spcBef>
              <a:buFont typeface="Arial" panose="020B0604020202020204" pitchFamily="34" charset="0"/>
              <a:buChar char="•"/>
            </a:pPr>
            <a:r>
              <a:rPr lang="en-US" altLang="en-US" sz="2400" dirty="0">
                <a:solidFill>
                  <a:srgbClr val="111111"/>
                </a:solidFill>
              </a:rPr>
              <a:t>If you ask for wrong things might be indicating a lack of fit</a:t>
            </a:r>
          </a:p>
          <a:p>
            <a:pPr marL="342900" indent="-342900">
              <a:lnSpc>
                <a:spcPct val="80000"/>
              </a:lnSpc>
              <a:buFont typeface="Arial" panose="020B0604020202020204" pitchFamily="34" charset="0"/>
              <a:buChar char="•"/>
            </a:pPr>
            <a:endParaRPr lang="en-US" altLang="en-US" sz="2000" dirty="0">
              <a:solidFill>
                <a:srgbClr val="111111"/>
              </a:solidFill>
            </a:endParaRPr>
          </a:p>
          <a:p>
            <a:pPr marL="342900" indent="-342900">
              <a:lnSpc>
                <a:spcPct val="80000"/>
              </a:lnSpc>
              <a:buFont typeface="Arial" panose="020B0604020202020204" pitchFamily="34" charset="0"/>
              <a:buChar char="•"/>
            </a:pPr>
            <a:endParaRPr lang="en-US" altLang="en-US" sz="2000" dirty="0">
              <a:solidFill>
                <a:srgbClr val="111111"/>
              </a:solidFill>
              <a:effectLst/>
            </a:endParaRPr>
          </a:p>
        </p:txBody>
      </p:sp>
    </p:spTree>
    <p:extLst>
      <p:ext uri="{BB962C8B-B14F-4D97-AF65-F5344CB8AC3E}">
        <p14:creationId xmlns:p14="http://schemas.microsoft.com/office/powerpoint/2010/main" val="182533291"/>
      </p:ext>
    </p:extLst>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1143000"/>
            <a:ext cx="8385175" cy="657665"/>
          </a:xfrm>
        </p:spPr>
        <p:txBody>
          <a:bodyPr/>
          <a:lstStyle/>
          <a:p>
            <a:pPr algn="l"/>
            <a:r>
              <a:rPr lang="en-US" altLang="en-US" sz="3200" dirty="0"/>
              <a:t>4 possibilities when salary is discussed</a:t>
            </a:r>
          </a:p>
        </p:txBody>
      </p:sp>
      <p:sp>
        <p:nvSpPr>
          <p:cNvPr id="51203" name="Rectangle 3"/>
          <p:cNvSpPr>
            <a:spLocks noGrp="1" noRot="1" noChangeArrowheads="1"/>
          </p:cNvSpPr>
          <p:nvPr>
            <p:ph type="body" idx="1"/>
          </p:nvPr>
        </p:nvSpPr>
        <p:spPr>
          <a:xfrm>
            <a:off x="457200" y="1800665"/>
            <a:ext cx="7924800" cy="3804138"/>
          </a:xfrm>
        </p:spPr>
        <p:txBody>
          <a:bodyPr/>
          <a:lstStyle/>
          <a:p>
            <a:pPr marL="514350" indent="-514350">
              <a:buAutoNum type="arabicPeriod"/>
            </a:pPr>
            <a:r>
              <a:rPr lang="en-US" altLang="en-US" sz="2400" dirty="0">
                <a:solidFill>
                  <a:srgbClr val="111111"/>
                </a:solidFill>
                <a:effectLst/>
              </a:rPr>
              <a:t>Salary range is acceptable</a:t>
            </a:r>
          </a:p>
          <a:p>
            <a:pPr marL="514350" indent="-514350">
              <a:buAutoNum type="arabicPeriod"/>
            </a:pPr>
            <a:r>
              <a:rPr lang="en-US" altLang="en-US" sz="2400" dirty="0">
                <a:solidFill>
                  <a:srgbClr val="111111"/>
                </a:solidFill>
              </a:rPr>
              <a:t>Only the top of the range is acceptable</a:t>
            </a:r>
          </a:p>
          <a:p>
            <a:pPr marL="514350" indent="-514350">
              <a:buAutoNum type="arabicPeriod"/>
            </a:pPr>
            <a:r>
              <a:rPr lang="en-US" altLang="en-US" sz="2400" dirty="0">
                <a:solidFill>
                  <a:srgbClr val="111111"/>
                </a:solidFill>
              </a:rPr>
              <a:t>The entire range is unacceptable</a:t>
            </a:r>
          </a:p>
          <a:p>
            <a:pPr marL="514350" indent="-514350">
              <a:buAutoNum type="arabicPeriod"/>
            </a:pPr>
            <a:r>
              <a:rPr lang="en-US" altLang="en-US" sz="2400" dirty="0">
                <a:solidFill>
                  <a:srgbClr val="111111"/>
                </a:solidFill>
              </a:rPr>
              <a:t>The interviewer doesn’t give you a range</a:t>
            </a:r>
          </a:p>
        </p:txBody>
      </p:sp>
    </p:spTree>
    <p:extLst>
      <p:ext uri="{BB962C8B-B14F-4D97-AF65-F5344CB8AC3E}">
        <p14:creationId xmlns:p14="http://schemas.microsoft.com/office/powerpoint/2010/main" val="3961359413"/>
      </p:ext>
    </p:extLst>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457200" y="950686"/>
            <a:ext cx="7772400" cy="690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dirty="0"/>
              <a:t>Career Counseling and Support Services</a:t>
            </a:r>
          </a:p>
        </p:txBody>
      </p:sp>
      <p:sp>
        <p:nvSpPr>
          <p:cNvPr id="17411" name="Rectangle 3"/>
          <p:cNvSpPr>
            <a:spLocks noGrp="1" noChangeArrowheads="1"/>
          </p:cNvSpPr>
          <p:nvPr>
            <p:ph type="body" sz="half" idx="4294967295"/>
          </p:nvPr>
        </p:nvSpPr>
        <p:spPr bwMode="auto">
          <a:xfrm>
            <a:off x="609600" y="2226128"/>
            <a:ext cx="7772400" cy="3506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ea typeface="ＭＳ Ｐゴシック" pitchFamily="34" charset="-128"/>
              </a:rPr>
              <a:t>Individual Career Counseling </a:t>
            </a:r>
          </a:p>
          <a:p>
            <a:pPr>
              <a:buFont typeface="Arial" charset="0"/>
              <a:buChar char="•"/>
            </a:pPr>
            <a:r>
              <a:rPr lang="en-US" altLang="en-US" sz="2400" dirty="0">
                <a:ea typeface="ＭＳ Ｐゴシック" pitchFamily="34" charset="-128"/>
              </a:rPr>
              <a:t>   Appointments and Walk-ins</a:t>
            </a:r>
          </a:p>
          <a:p>
            <a:pPr lvl="1"/>
            <a:endParaRPr lang="en-US" altLang="en-US" sz="1100" dirty="0">
              <a:ea typeface="ＭＳ Ｐゴシック" pitchFamily="34" charset="-128"/>
            </a:endParaRPr>
          </a:p>
          <a:p>
            <a:pPr>
              <a:buFont typeface="Arial" charset="0"/>
              <a:buAutoNum type="arabicPeriod"/>
            </a:pPr>
            <a:r>
              <a:rPr lang="en-US" altLang="en-US" sz="2400" dirty="0">
                <a:ea typeface="ＭＳ Ｐゴシック" pitchFamily="34" charset="-128"/>
              </a:rPr>
              <a:t>Job Search Campaign</a:t>
            </a:r>
          </a:p>
          <a:p>
            <a:pPr lvl="1">
              <a:buFont typeface="Arial" charset="0"/>
              <a:buChar char="•"/>
            </a:pPr>
            <a:r>
              <a:rPr lang="en-US" altLang="en-US" sz="2400" dirty="0">
                <a:ea typeface="ＭＳ Ｐゴシック" pitchFamily="34" charset="-128"/>
              </a:rPr>
              <a:t>  Resumes, Cover Letters &amp; Interviewing Skills</a:t>
            </a:r>
          </a:p>
          <a:p>
            <a:pPr lvl="1">
              <a:buFont typeface="Arial" charset="0"/>
              <a:buChar char="•"/>
            </a:pPr>
            <a:r>
              <a:rPr lang="en-US" altLang="en-US" sz="2400" dirty="0">
                <a:ea typeface="ＭＳ Ｐゴシック" pitchFamily="34" charset="-128"/>
              </a:rPr>
              <a:t>  Applying to Graduate School</a:t>
            </a:r>
          </a:p>
          <a:p>
            <a:pPr>
              <a:buFont typeface="Arial" charset="0"/>
              <a:buAutoNum type="arabicPeriod"/>
            </a:pPr>
            <a:r>
              <a:rPr lang="en-US" altLang="en-US" sz="2400" dirty="0">
                <a:ea typeface="ＭＳ Ｐゴシック" pitchFamily="34" charset="-128"/>
              </a:rPr>
              <a:t>Career Exploration</a:t>
            </a:r>
          </a:p>
          <a:p>
            <a:pPr lvl="1">
              <a:buFont typeface="Arial" charset="0"/>
              <a:buChar char="•"/>
            </a:pPr>
            <a:r>
              <a:rPr lang="en-US" altLang="en-US" sz="2400" dirty="0">
                <a:ea typeface="ＭＳ Ｐゴシック" pitchFamily="34" charset="-128"/>
              </a:rPr>
              <a:t>  Career Assessments</a:t>
            </a:r>
          </a:p>
          <a:p>
            <a:pPr lvl="1">
              <a:buFont typeface="Arial" charset="0"/>
              <a:buChar char="•"/>
            </a:pPr>
            <a:r>
              <a:rPr lang="en-US" altLang="en-US" sz="2400" dirty="0">
                <a:ea typeface="ＭＳ Ｐゴシック" pitchFamily="34" charset="-128"/>
              </a:rPr>
              <a:t>  Career Planning &amp; Decision-Making</a:t>
            </a:r>
          </a:p>
          <a:p>
            <a:pPr>
              <a:buFont typeface="Arial" charset="0"/>
              <a:buAutoNum type="arabicPeriod"/>
            </a:pPr>
            <a:r>
              <a:rPr lang="en-US" altLang="en-US" sz="2400" dirty="0">
                <a:ea typeface="ＭＳ Ｐゴシック" pitchFamily="34" charset="-128"/>
              </a:rPr>
              <a:t>Career Counseling</a:t>
            </a:r>
          </a:p>
        </p:txBody>
      </p:sp>
    </p:spTree>
    <p:extLst>
      <p:ext uri="{BB962C8B-B14F-4D97-AF65-F5344CB8AC3E}">
        <p14:creationId xmlns:p14="http://schemas.microsoft.com/office/powerpoint/2010/main" val="134471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1143000"/>
            <a:ext cx="8385175" cy="1431925"/>
          </a:xfrm>
        </p:spPr>
        <p:txBody>
          <a:bodyPr/>
          <a:lstStyle/>
          <a:p>
            <a:pPr marL="514350" indent="-514350" algn="l"/>
            <a:r>
              <a:rPr lang="en-US" altLang="en-US" sz="3200" dirty="0"/>
              <a:t>Salary range is acceptable</a:t>
            </a:r>
          </a:p>
        </p:txBody>
      </p:sp>
      <p:sp>
        <p:nvSpPr>
          <p:cNvPr id="51203" name="Rectangle 3"/>
          <p:cNvSpPr>
            <a:spLocks noGrp="1" noRot="1" noChangeArrowheads="1"/>
          </p:cNvSpPr>
          <p:nvPr>
            <p:ph type="body" idx="1"/>
          </p:nvPr>
        </p:nvSpPr>
        <p:spPr>
          <a:xfrm>
            <a:off x="609600" y="1699212"/>
            <a:ext cx="7924800" cy="3804138"/>
          </a:xfrm>
        </p:spPr>
        <p:txBody>
          <a:bodyPr/>
          <a:lstStyle/>
          <a:p>
            <a:r>
              <a:rPr lang="en-US" altLang="en-US" sz="2800" dirty="0">
                <a:solidFill>
                  <a:srgbClr val="111111"/>
                </a:solidFill>
              </a:rPr>
              <a:t>2 options</a:t>
            </a:r>
          </a:p>
          <a:p>
            <a:pPr marL="514350" indent="-514350">
              <a:buAutoNum type="arabicPeriod"/>
            </a:pPr>
            <a:r>
              <a:rPr lang="en-US" altLang="en-US" sz="2400" dirty="0">
                <a:solidFill>
                  <a:srgbClr val="111111"/>
                </a:solidFill>
              </a:rPr>
              <a:t>Respond to the offer and accept</a:t>
            </a:r>
          </a:p>
          <a:p>
            <a:pPr marL="971550" lvl="1" indent="-514350">
              <a:buFont typeface="+mj-lt"/>
              <a:buAutoNum type="alphaLcParenR"/>
            </a:pPr>
            <a:r>
              <a:rPr lang="en-US" altLang="en-US" sz="2400" dirty="0">
                <a:solidFill>
                  <a:srgbClr val="111111"/>
                </a:solidFill>
              </a:rPr>
              <a:t>Express your pleasure at receiving the offer and enthusiasm for the position</a:t>
            </a:r>
          </a:p>
          <a:p>
            <a:pPr marL="971550" lvl="1" indent="-514350">
              <a:buFont typeface="+mj-lt"/>
              <a:buAutoNum type="alphaLcParenR"/>
            </a:pPr>
            <a:r>
              <a:rPr lang="en-US" altLang="en-US" sz="2400" dirty="0">
                <a:solidFill>
                  <a:srgbClr val="111111"/>
                </a:solidFill>
              </a:rPr>
              <a:t>Clarify any aspects of the offer as necessary*</a:t>
            </a:r>
          </a:p>
          <a:p>
            <a:pPr marL="457200" indent="-457200">
              <a:buAutoNum type="arabicPeriod"/>
            </a:pPr>
            <a:r>
              <a:rPr lang="en-US" altLang="en-US" sz="2400" dirty="0">
                <a:solidFill>
                  <a:srgbClr val="111111"/>
                </a:solidFill>
              </a:rPr>
              <a:t>Ask for a little more</a:t>
            </a:r>
          </a:p>
          <a:p>
            <a:pPr marL="914400" lvl="1" indent="-457200">
              <a:buFont typeface="+mj-lt"/>
              <a:buAutoNum type="alphaLcParenR"/>
            </a:pPr>
            <a:r>
              <a:rPr lang="en-US" altLang="en-US" sz="2400" dirty="0">
                <a:cs typeface="Arial" pitchFamily="34" charset="0"/>
              </a:rPr>
              <a:t>The higher your starting salary, the higher future increases will be—and your bonuses and retirement benefits too!</a:t>
            </a:r>
          </a:p>
          <a:p>
            <a:pPr marL="914400" lvl="1" indent="-457200">
              <a:buAutoNum type="alphaLcParenR"/>
            </a:pPr>
            <a:endParaRPr lang="en-US" altLang="en-US" sz="2000" dirty="0">
              <a:solidFill>
                <a:srgbClr val="111111"/>
              </a:solidFill>
            </a:endParaRPr>
          </a:p>
        </p:txBody>
      </p:sp>
    </p:spTree>
    <p:extLst>
      <p:ext uri="{BB962C8B-B14F-4D97-AF65-F5344CB8AC3E}">
        <p14:creationId xmlns:p14="http://schemas.microsoft.com/office/powerpoint/2010/main" val="2363361015"/>
      </p:ext>
    </p:extLst>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1143000"/>
            <a:ext cx="8385175" cy="1431925"/>
          </a:xfrm>
        </p:spPr>
        <p:txBody>
          <a:bodyPr/>
          <a:lstStyle/>
          <a:p>
            <a:pPr marL="514350" indent="-514350" algn="l"/>
            <a:r>
              <a:rPr lang="en-US" altLang="en-US" sz="3200" dirty="0"/>
              <a:t>Only the top of the range is acceptable</a:t>
            </a:r>
          </a:p>
        </p:txBody>
      </p:sp>
      <p:sp>
        <p:nvSpPr>
          <p:cNvPr id="51203" name="Rectangle 3"/>
          <p:cNvSpPr>
            <a:spLocks noGrp="1" noRot="1" noChangeArrowheads="1"/>
          </p:cNvSpPr>
          <p:nvPr>
            <p:ph type="body" idx="1"/>
          </p:nvPr>
        </p:nvSpPr>
        <p:spPr>
          <a:xfrm>
            <a:off x="457200" y="1858962"/>
            <a:ext cx="7924800" cy="3804138"/>
          </a:xfrm>
        </p:spPr>
        <p:txBody>
          <a:bodyPr/>
          <a:lstStyle/>
          <a:p>
            <a:r>
              <a:rPr lang="en-US" altLang="en-US" sz="2400" dirty="0"/>
              <a:t>Tell the interviewer that it does come near what you were expecting, and then offer a range which places the top of the employer's range into the bottom of your range (i.e., I was thinking in terms of $XXXX to $XXXX). Remember: be sure that the range you were thinking about is consistent with what you learned about that position in the institution. </a:t>
            </a:r>
          </a:p>
          <a:p>
            <a:endParaRPr lang="en-US" altLang="en-US" sz="2400" dirty="0">
              <a:solidFill>
                <a:srgbClr val="111111"/>
              </a:solidFill>
            </a:endParaRPr>
          </a:p>
          <a:p>
            <a:pPr marL="514350" indent="-514350">
              <a:buFont typeface="+mj-lt"/>
              <a:buAutoNum type="alphaLcParenR"/>
            </a:pPr>
            <a:r>
              <a:rPr lang="en-US" altLang="en-US" sz="2000" dirty="0">
                <a:solidFill>
                  <a:srgbClr val="111111"/>
                </a:solidFill>
              </a:rPr>
              <a:t>Can discuss other options if they are unable to budge. </a:t>
            </a:r>
          </a:p>
          <a:p>
            <a:endParaRPr lang="en-US" altLang="en-US" sz="2400" dirty="0">
              <a:solidFill>
                <a:srgbClr val="111111"/>
              </a:solidFill>
            </a:endParaRPr>
          </a:p>
        </p:txBody>
      </p:sp>
    </p:spTree>
    <p:extLst>
      <p:ext uri="{BB962C8B-B14F-4D97-AF65-F5344CB8AC3E}">
        <p14:creationId xmlns:p14="http://schemas.microsoft.com/office/powerpoint/2010/main" val="2706625118"/>
      </p:ext>
    </p:extLst>
  </p:cSld>
  <p:clrMapOvr>
    <a:masterClrMapping/>
  </p:clrMapOvr>
  <p:transition>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1143000"/>
            <a:ext cx="8385175" cy="1431925"/>
          </a:xfrm>
        </p:spPr>
        <p:txBody>
          <a:bodyPr/>
          <a:lstStyle/>
          <a:p>
            <a:pPr marL="514350" indent="-514350" algn="l"/>
            <a:r>
              <a:rPr lang="en-US" altLang="en-US" sz="3200" dirty="0"/>
              <a:t>The entire range is unacceptable</a:t>
            </a:r>
          </a:p>
        </p:txBody>
      </p:sp>
      <p:sp>
        <p:nvSpPr>
          <p:cNvPr id="51203" name="Rectangle 3"/>
          <p:cNvSpPr>
            <a:spLocks noGrp="1" noRot="1" noChangeArrowheads="1"/>
          </p:cNvSpPr>
          <p:nvPr>
            <p:ph type="body" idx="1"/>
          </p:nvPr>
        </p:nvSpPr>
        <p:spPr>
          <a:xfrm>
            <a:off x="457200" y="1858962"/>
            <a:ext cx="7924800" cy="3804138"/>
          </a:xfrm>
        </p:spPr>
        <p:txBody>
          <a:bodyPr/>
          <a:lstStyle/>
          <a:p>
            <a:r>
              <a:rPr lang="en-US" altLang="en-US" sz="2000" dirty="0">
                <a:solidFill>
                  <a:srgbClr val="111111"/>
                </a:solidFill>
                <a:effectLst/>
              </a:rPr>
              <a:t>Thank you for this offer. I want to work with your school, however other schools I am currently speaking with (or the information I have researched) are considering me at a higher salary range. Is this negotiable?        </a:t>
            </a:r>
            <a:r>
              <a:rPr lang="en-US" altLang="en-US" sz="2000" dirty="0">
                <a:solidFill>
                  <a:srgbClr val="111111"/>
                </a:solidFill>
              </a:rPr>
              <a:t>OR</a:t>
            </a:r>
          </a:p>
          <a:p>
            <a:r>
              <a:rPr lang="en-US" altLang="en-US" sz="2000" dirty="0">
                <a:solidFill>
                  <a:srgbClr val="111111"/>
                </a:solidFill>
              </a:rPr>
              <a:t>I am very interesting in working for your institution; however, at this </a:t>
            </a:r>
          </a:p>
          <a:p>
            <a:r>
              <a:rPr lang="en-US" altLang="en-US" sz="2000" dirty="0">
                <a:solidFill>
                  <a:srgbClr val="111111"/>
                </a:solidFill>
              </a:rPr>
              <a:t>point I am not able to accept the offer because ___ (state specifically what is missing: is it the amount? Teaching load? Equipment? Travel requirements?) I will be happy to accept this position if _____. </a:t>
            </a:r>
          </a:p>
          <a:p>
            <a:endParaRPr lang="en-US" altLang="en-US" sz="2000" dirty="0">
              <a:solidFill>
                <a:srgbClr val="111111"/>
              </a:solidFill>
            </a:endParaRPr>
          </a:p>
          <a:p>
            <a:r>
              <a:rPr lang="en-US" altLang="en-US" sz="2000" dirty="0">
                <a:solidFill>
                  <a:srgbClr val="111111"/>
                </a:solidFill>
              </a:rPr>
              <a:t>If you want the job can ask:</a:t>
            </a:r>
          </a:p>
          <a:p>
            <a:pPr marL="457200" indent="-457200">
              <a:buFont typeface="+mj-lt"/>
              <a:buAutoNum type="alphaLcParenR"/>
            </a:pPr>
            <a:r>
              <a:rPr lang="en-US" altLang="en-US" sz="2000" dirty="0">
                <a:solidFill>
                  <a:srgbClr val="111111"/>
                </a:solidFill>
              </a:rPr>
              <a:t>What can I do to become more valuable?</a:t>
            </a:r>
          </a:p>
        </p:txBody>
      </p:sp>
    </p:spTree>
    <p:extLst>
      <p:ext uri="{BB962C8B-B14F-4D97-AF65-F5344CB8AC3E}">
        <p14:creationId xmlns:p14="http://schemas.microsoft.com/office/powerpoint/2010/main" val="2681405008"/>
      </p:ext>
    </p:extLst>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1143000"/>
            <a:ext cx="8385175" cy="1431925"/>
          </a:xfrm>
        </p:spPr>
        <p:txBody>
          <a:bodyPr/>
          <a:lstStyle/>
          <a:p>
            <a:pPr marL="514350" indent="-514350" algn="l"/>
            <a:r>
              <a:rPr lang="en-US" altLang="en-US" sz="3200" dirty="0"/>
              <a:t>Interviewer doesn’t give you a range</a:t>
            </a:r>
          </a:p>
        </p:txBody>
      </p:sp>
      <p:sp>
        <p:nvSpPr>
          <p:cNvPr id="51203" name="Rectangle 3"/>
          <p:cNvSpPr>
            <a:spLocks noGrp="1" noRot="1" noChangeArrowheads="1"/>
          </p:cNvSpPr>
          <p:nvPr>
            <p:ph type="body" idx="1"/>
          </p:nvPr>
        </p:nvSpPr>
        <p:spPr>
          <a:xfrm>
            <a:off x="457200" y="1734380"/>
            <a:ext cx="7924800" cy="3804138"/>
          </a:xfrm>
        </p:spPr>
        <p:txBody>
          <a:bodyPr/>
          <a:lstStyle/>
          <a:p>
            <a:pPr marL="514350" indent="-514350">
              <a:buAutoNum type="arabicPeriod"/>
            </a:pPr>
            <a:r>
              <a:rPr lang="en-US" altLang="en-US" sz="2800" dirty="0">
                <a:solidFill>
                  <a:srgbClr val="111111"/>
                </a:solidFill>
              </a:rPr>
              <a:t>“</a:t>
            </a:r>
            <a:r>
              <a:rPr lang="en-US" altLang="en-US" sz="2800" i="1" dirty="0">
                <a:solidFill>
                  <a:srgbClr val="111111"/>
                </a:solidFill>
              </a:rPr>
              <a:t>Without knowing specifics about endowments or state budgets</a:t>
            </a:r>
            <a:r>
              <a:rPr lang="en-US" altLang="en-US" sz="2800" dirty="0">
                <a:solidFill>
                  <a:srgbClr val="111111"/>
                </a:solidFill>
              </a:rPr>
              <a:t>, my research into similar schools shows that XXX is the common range for this position. I believe that what I bring to the table puts me within that range.”</a:t>
            </a:r>
          </a:p>
          <a:p>
            <a:pPr marL="514350" indent="-514350">
              <a:buAutoNum type="arabicPeriod"/>
            </a:pPr>
            <a:r>
              <a:rPr lang="en-US" altLang="en-US" sz="2800" dirty="0">
                <a:solidFill>
                  <a:srgbClr val="111111"/>
                </a:solidFill>
              </a:rPr>
              <a:t>“I’m ready to consider your best offer.”</a:t>
            </a:r>
          </a:p>
          <a:p>
            <a:pPr marL="514350" indent="-514350">
              <a:buAutoNum type="arabicPeriod"/>
            </a:pPr>
            <a:endParaRPr lang="en-US" altLang="en-US" sz="2800" dirty="0">
              <a:solidFill>
                <a:srgbClr val="111111"/>
              </a:solidFill>
            </a:endParaRPr>
          </a:p>
        </p:txBody>
      </p:sp>
    </p:spTree>
    <p:extLst>
      <p:ext uri="{BB962C8B-B14F-4D97-AF65-F5344CB8AC3E}">
        <p14:creationId xmlns:p14="http://schemas.microsoft.com/office/powerpoint/2010/main" val="3153210431"/>
      </p:ext>
    </p:extLst>
  </p:cSld>
  <p:clrMapOvr>
    <a:masterClrMapping/>
  </p:clrMapOvr>
  <p:transition>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457200" y="1023257"/>
            <a:ext cx="8385175" cy="637268"/>
          </a:xfrm>
        </p:spPr>
        <p:txBody>
          <a:bodyPr/>
          <a:lstStyle/>
          <a:p>
            <a:pPr algn="l"/>
            <a:r>
              <a:rPr lang="en-US" altLang="en-US" sz="3200" dirty="0"/>
              <a:t>Tips on Salary</a:t>
            </a:r>
          </a:p>
        </p:txBody>
      </p:sp>
      <p:sp>
        <p:nvSpPr>
          <p:cNvPr id="47107" name="Rectangle 3"/>
          <p:cNvSpPr>
            <a:spLocks noGrp="1" noRot="1" noChangeArrowheads="1"/>
          </p:cNvSpPr>
          <p:nvPr>
            <p:ph type="body" idx="1"/>
          </p:nvPr>
        </p:nvSpPr>
        <p:spPr>
          <a:xfrm>
            <a:off x="309489" y="1491713"/>
            <a:ext cx="8532886" cy="3483429"/>
          </a:xfrm>
        </p:spPr>
        <p:txBody>
          <a:bodyPr/>
          <a:lstStyle/>
          <a:p>
            <a:pPr marL="457200" indent="-457200">
              <a:buFont typeface="Arial" panose="020B0604020202020204" pitchFamily="34" charset="0"/>
              <a:buChar char="•"/>
            </a:pPr>
            <a:r>
              <a:rPr lang="en-US" altLang="en-US" sz="2400" dirty="0">
                <a:solidFill>
                  <a:srgbClr val="111111"/>
                </a:solidFill>
              </a:rPr>
              <a:t>In general ask for a 10% raise/increase</a:t>
            </a:r>
          </a:p>
          <a:p>
            <a:pPr marL="457200" indent="-457200">
              <a:buFont typeface="Arial" panose="020B0604020202020204" pitchFamily="34" charset="0"/>
              <a:buChar char="•"/>
            </a:pPr>
            <a:r>
              <a:rPr lang="en-US" altLang="en-US" sz="2400" dirty="0">
                <a:solidFill>
                  <a:srgbClr val="111111"/>
                </a:solidFill>
              </a:rPr>
              <a:t>They will typically come back with less. How much less depends on the institution</a:t>
            </a:r>
          </a:p>
          <a:p>
            <a:pPr marL="457200" indent="-457200">
              <a:buFont typeface="Arial" panose="020B0604020202020204" pitchFamily="34" charset="0"/>
              <a:buChar char="•"/>
            </a:pPr>
            <a:r>
              <a:rPr lang="en-US" altLang="en-US" sz="2400" dirty="0">
                <a:solidFill>
                  <a:srgbClr val="111111"/>
                </a:solidFill>
              </a:rPr>
              <a:t>Competing offers might help you-“can you match?”</a:t>
            </a:r>
          </a:p>
          <a:p>
            <a:pPr marL="457200" indent="-457200">
              <a:buFont typeface="Arial" panose="020B0604020202020204" pitchFamily="34" charset="0"/>
              <a:buChar char="•"/>
            </a:pPr>
            <a:r>
              <a:rPr lang="en-US" altLang="en-US" sz="2400" dirty="0">
                <a:solidFill>
                  <a:srgbClr val="111111"/>
                </a:solidFill>
              </a:rPr>
              <a:t>You will likely not be able to negotiate again unless you have another offer in hand or leave</a:t>
            </a:r>
          </a:p>
          <a:p>
            <a:pPr marL="457200" indent="-457200">
              <a:buClr>
                <a:srgbClr val="C00000"/>
              </a:buClr>
              <a:buFont typeface="Arial" panose="020B0604020202020204" pitchFamily="34" charset="0"/>
              <a:buChar char="•"/>
            </a:pPr>
            <a:r>
              <a:rPr lang="en-US" altLang="en-US" sz="2400" dirty="0">
                <a:latin typeface="+mj-lt"/>
                <a:ea typeface="ＭＳ Ｐゴシック" panose="020B0600070205080204" pitchFamily="34" charset="-128"/>
              </a:rPr>
              <a:t>Values: </a:t>
            </a:r>
            <a:r>
              <a:rPr lang="en-US" altLang="en-US" sz="2400" dirty="0">
                <a:solidFill>
                  <a:srgbClr val="111111"/>
                </a:solidFill>
                <a:latin typeface="+mj-lt"/>
                <a:ea typeface="ＭＳ Ｐゴシック" panose="020B0600070205080204" pitchFamily="34" charset="-128"/>
              </a:rPr>
              <a:t>What’</a:t>
            </a:r>
            <a:r>
              <a:rPr lang="en-US" altLang="ja-JP" sz="2400" dirty="0">
                <a:solidFill>
                  <a:srgbClr val="111111"/>
                </a:solidFill>
                <a:latin typeface="+mj-lt"/>
              </a:rPr>
              <a:t>s most important to you? </a:t>
            </a:r>
          </a:p>
          <a:p>
            <a:pPr marL="914400" lvl="1" indent="-457200">
              <a:buClr>
                <a:srgbClr val="BB0000"/>
              </a:buClr>
              <a:buFont typeface="Arial" panose="020B0604020202020204" pitchFamily="34" charset="0"/>
              <a:buChar char="•"/>
            </a:pPr>
            <a:r>
              <a:rPr lang="en-US" altLang="en-US" sz="2400" dirty="0">
                <a:solidFill>
                  <a:srgbClr val="111111"/>
                </a:solidFill>
                <a:latin typeface="+mj-lt"/>
                <a:ea typeface="ＭＳ Ｐゴシック" panose="020B0600070205080204" pitchFamily="34" charset="-128"/>
              </a:rPr>
              <a:t>Location, work you love, work you</a:t>
            </a:r>
            <a:r>
              <a:rPr lang="ja-JP" altLang="en-US" sz="2400" dirty="0">
                <a:solidFill>
                  <a:srgbClr val="111111"/>
                </a:solidFill>
                <a:latin typeface="+mj-lt"/>
              </a:rPr>
              <a:t>’</a:t>
            </a:r>
            <a:r>
              <a:rPr lang="en-US" altLang="ja-JP" sz="2400" dirty="0">
                <a:solidFill>
                  <a:srgbClr val="111111"/>
                </a:solidFill>
                <a:latin typeface="+mj-lt"/>
              </a:rPr>
              <a:t>re good at, having people you enjoy around you, being able to advance, having your work reinforced by monetary rewards, etc.</a:t>
            </a:r>
          </a:p>
          <a:p>
            <a:pPr marL="457200" indent="-457200">
              <a:buFont typeface="Arial" panose="020B0604020202020204" pitchFamily="34" charset="0"/>
              <a:buChar char="•"/>
            </a:pPr>
            <a:endParaRPr lang="en-US" altLang="en-US" sz="2400" dirty="0">
              <a:solidFill>
                <a:srgbClr val="111111"/>
              </a:solidFill>
            </a:endParaRPr>
          </a:p>
          <a:p>
            <a:endParaRPr lang="en-US" altLang="en-US" sz="2400" dirty="0">
              <a:solidFill>
                <a:srgbClr val="111111"/>
              </a:solidFill>
            </a:endParaRPr>
          </a:p>
          <a:p>
            <a:endParaRPr lang="en-US" altLang="en-US" dirty="0">
              <a:solidFill>
                <a:srgbClr val="111111"/>
              </a:solidFill>
              <a:effectLst/>
            </a:endParaRPr>
          </a:p>
        </p:txBody>
      </p:sp>
    </p:spTree>
    <p:extLst>
      <p:ext uri="{BB962C8B-B14F-4D97-AF65-F5344CB8AC3E}">
        <p14:creationId xmlns:p14="http://schemas.microsoft.com/office/powerpoint/2010/main" val="842532328"/>
      </p:ext>
    </p:extLst>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82587" y="969015"/>
            <a:ext cx="8385175" cy="909411"/>
          </a:xfrm>
        </p:spPr>
        <p:txBody>
          <a:bodyPr/>
          <a:lstStyle/>
          <a:p>
            <a:pPr algn="l"/>
            <a:r>
              <a:rPr lang="en-US" altLang="en-US" sz="3200" dirty="0"/>
              <a:t>Tips on Salary</a:t>
            </a:r>
            <a:br>
              <a:rPr lang="en-US" altLang="en-US" sz="4000" dirty="0"/>
            </a:br>
            <a:endParaRPr lang="en-US" altLang="en-US" sz="4000" dirty="0"/>
          </a:p>
        </p:txBody>
      </p:sp>
      <p:sp>
        <p:nvSpPr>
          <p:cNvPr id="20483" name="Rectangle 3"/>
          <p:cNvSpPr>
            <a:spLocks noGrp="1" noRot="1" noChangeArrowheads="1"/>
          </p:cNvSpPr>
          <p:nvPr>
            <p:ph type="body" idx="1"/>
          </p:nvPr>
        </p:nvSpPr>
        <p:spPr>
          <a:xfrm>
            <a:off x="382587" y="1444502"/>
            <a:ext cx="8229600" cy="4038600"/>
          </a:xfrm>
        </p:spPr>
        <p:txBody>
          <a:bodyPr lIns="0" tIns="0" rIns="0" bIns="0"/>
          <a:lstStyle/>
          <a:p>
            <a:pPr marL="609600" indent="-609600">
              <a:lnSpc>
                <a:spcPct val="80000"/>
              </a:lnSpc>
              <a:buFontTx/>
              <a:buNone/>
            </a:pPr>
            <a:endParaRPr lang="en-US" altLang="en-US" sz="2000" dirty="0">
              <a:solidFill>
                <a:srgbClr val="111111"/>
              </a:solidFill>
              <a:effectLst/>
            </a:endParaRPr>
          </a:p>
          <a:p>
            <a:pPr marL="609600" indent="-609600">
              <a:lnSpc>
                <a:spcPct val="80000"/>
              </a:lnSpc>
              <a:buFont typeface="Arial" panose="020B0604020202020204" pitchFamily="34" charset="0"/>
              <a:buChar char="•"/>
            </a:pPr>
            <a:endParaRPr lang="en-US" altLang="en-US" sz="2200" dirty="0">
              <a:solidFill>
                <a:srgbClr val="111111"/>
              </a:solidFill>
            </a:endParaRPr>
          </a:p>
          <a:p>
            <a:pPr marL="609600" indent="-609600">
              <a:lnSpc>
                <a:spcPct val="80000"/>
              </a:lnSpc>
              <a:buFont typeface="Arial" panose="020B0604020202020204" pitchFamily="34" charset="0"/>
              <a:buChar char="•"/>
            </a:pPr>
            <a:r>
              <a:rPr lang="en-US" altLang="en-US" sz="2200" dirty="0">
                <a:solidFill>
                  <a:srgbClr val="111111"/>
                </a:solidFill>
              </a:rPr>
              <a:t>Phrase it as if you are seeking information and creating dialogue. I wonder if…wiggle room etc.</a:t>
            </a:r>
          </a:p>
          <a:p>
            <a:pPr marL="609600" indent="-609600">
              <a:lnSpc>
                <a:spcPct val="80000"/>
              </a:lnSpc>
              <a:buFont typeface="Arial" panose="020B0604020202020204" pitchFamily="34" charset="0"/>
              <a:buChar char="•"/>
            </a:pPr>
            <a:endParaRPr lang="en-US" altLang="en-US" sz="2200" dirty="0">
              <a:solidFill>
                <a:srgbClr val="111111"/>
              </a:solidFill>
            </a:endParaRPr>
          </a:p>
          <a:p>
            <a:pPr marL="609600" indent="-609600">
              <a:lnSpc>
                <a:spcPct val="80000"/>
              </a:lnSpc>
              <a:buFont typeface="Arial" panose="020B0604020202020204" pitchFamily="34" charset="0"/>
              <a:buChar char="•"/>
            </a:pPr>
            <a:r>
              <a:rPr lang="en-US" altLang="en-US" sz="2200" dirty="0">
                <a:solidFill>
                  <a:srgbClr val="111111"/>
                </a:solidFill>
              </a:rPr>
              <a:t>Keep this in mind: Wealthy R1s and Ivy Leagues offer the greatest scope for negotiating; small regional teaching colleges the least room for maneuvering. Never attempt an R1 negotiation at a small regional college and vice versa. </a:t>
            </a:r>
          </a:p>
          <a:p>
            <a:pPr marL="609600" indent="-609600">
              <a:lnSpc>
                <a:spcPct val="80000"/>
              </a:lnSpc>
              <a:buFont typeface="Arial" panose="020B0604020202020204" pitchFamily="34" charset="0"/>
              <a:buChar char="•"/>
            </a:pPr>
            <a:endParaRPr lang="en-US" altLang="en-US" sz="2200" dirty="0">
              <a:solidFill>
                <a:srgbClr val="111111"/>
              </a:solidFill>
            </a:endParaRPr>
          </a:p>
          <a:p>
            <a:pPr marL="609600" indent="-609600">
              <a:lnSpc>
                <a:spcPct val="80000"/>
              </a:lnSpc>
              <a:buFont typeface="Arial" panose="020B0604020202020204" pitchFamily="34" charset="0"/>
              <a:buChar char="•"/>
            </a:pPr>
            <a:r>
              <a:rPr lang="en-US" altLang="en-US" sz="2200" dirty="0">
                <a:solidFill>
                  <a:srgbClr val="111111"/>
                </a:solidFill>
              </a:rPr>
              <a:t>Well-connected advisors can assist you to assess appropriate scale of negotiating requests</a:t>
            </a:r>
            <a:endParaRPr lang="en-US" altLang="en-US" sz="1800" dirty="0">
              <a:solidFill>
                <a:srgbClr val="111111"/>
              </a:solidFill>
            </a:endParaRPr>
          </a:p>
          <a:p>
            <a:pPr marL="800100" lvl="1" indent="-342900">
              <a:lnSpc>
                <a:spcPct val="80000"/>
              </a:lnSpc>
              <a:buFont typeface="Arial" panose="020B0604020202020204" pitchFamily="34" charset="0"/>
              <a:buChar char="•"/>
            </a:pPr>
            <a:endParaRPr lang="en-US" altLang="en-US" sz="1800" dirty="0">
              <a:solidFill>
                <a:srgbClr val="111111"/>
              </a:solidFill>
              <a:effectLst/>
            </a:endParaRPr>
          </a:p>
          <a:p>
            <a:pPr marL="609600" indent="-609600">
              <a:lnSpc>
                <a:spcPct val="80000"/>
              </a:lnSpc>
            </a:pPr>
            <a:endParaRPr lang="en-US" altLang="en-US" sz="2200" dirty="0">
              <a:solidFill>
                <a:srgbClr val="111111"/>
              </a:solidFill>
            </a:endParaRPr>
          </a:p>
        </p:txBody>
      </p:sp>
    </p:spTree>
    <p:extLst>
      <p:ext uri="{BB962C8B-B14F-4D97-AF65-F5344CB8AC3E}">
        <p14:creationId xmlns:p14="http://schemas.microsoft.com/office/powerpoint/2010/main" val="3952588202"/>
      </p:ext>
    </p:extLst>
  </p:cSld>
  <p:clrMapOvr>
    <a:masterClrMapping/>
  </p:clrMapOvr>
  <p:transition>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76535" y="1062036"/>
            <a:ext cx="8385175" cy="874641"/>
          </a:xfrm>
        </p:spPr>
        <p:txBody>
          <a:bodyPr/>
          <a:lstStyle/>
          <a:p>
            <a:pPr algn="l"/>
            <a:r>
              <a:rPr lang="en-US" altLang="en-US" sz="3200" dirty="0"/>
              <a:t>What else is negotiable?</a:t>
            </a:r>
          </a:p>
        </p:txBody>
      </p:sp>
      <p:sp>
        <p:nvSpPr>
          <p:cNvPr id="19459" name="Rectangle 3"/>
          <p:cNvSpPr>
            <a:spLocks noGrp="1" noRot="1" noChangeArrowheads="1"/>
          </p:cNvSpPr>
          <p:nvPr>
            <p:ph type="body" idx="1"/>
          </p:nvPr>
        </p:nvSpPr>
        <p:spPr>
          <a:xfrm>
            <a:off x="649975" y="1684098"/>
            <a:ext cx="7478973" cy="4228113"/>
          </a:xfrm>
        </p:spPr>
        <p:txBody>
          <a:bodyPr lIns="0" tIns="0" rIns="0" bIns="0"/>
          <a:lstStyle/>
          <a:p>
            <a:pPr>
              <a:lnSpc>
                <a:spcPct val="80000"/>
              </a:lnSpc>
            </a:pPr>
            <a:r>
              <a:rPr lang="en-US" sz="2400" dirty="0"/>
              <a:t>Step 1: Create a list of what you want/need</a:t>
            </a:r>
          </a:p>
          <a:p>
            <a:pPr>
              <a:lnSpc>
                <a:spcPct val="80000"/>
              </a:lnSpc>
            </a:pPr>
            <a:r>
              <a:rPr lang="en-US" sz="2400" dirty="0"/>
              <a:t>Ask yourself: How will you use what you gain through negotiations to do the work (and possibly gain tenure) that this university is hiring you to do? How will it increase your work quality and productivity? </a:t>
            </a:r>
          </a:p>
          <a:p>
            <a:pPr>
              <a:lnSpc>
                <a:spcPct val="80000"/>
              </a:lnSpc>
            </a:pPr>
            <a:endParaRPr lang="en-US" altLang="en-US" sz="2400" dirty="0">
              <a:solidFill>
                <a:srgbClr val="111111"/>
              </a:solidFill>
              <a:effectLst/>
            </a:endParaRPr>
          </a:p>
          <a:p>
            <a:pPr>
              <a:lnSpc>
                <a:spcPct val="80000"/>
              </a:lnSpc>
            </a:pPr>
            <a:r>
              <a:rPr lang="en-US" altLang="en-US" sz="2400" dirty="0">
                <a:solidFill>
                  <a:srgbClr val="111111"/>
                </a:solidFill>
              </a:rPr>
              <a:t>Step 2: Rank what you want most in order. Should be what you need to succeed not just things you want. </a:t>
            </a:r>
          </a:p>
          <a:p>
            <a:pPr>
              <a:lnSpc>
                <a:spcPct val="80000"/>
              </a:lnSpc>
            </a:pPr>
            <a:endParaRPr lang="en-US" altLang="en-US" sz="2400" dirty="0">
              <a:solidFill>
                <a:srgbClr val="111111"/>
              </a:solidFill>
              <a:effectLst/>
            </a:endParaRPr>
          </a:p>
          <a:p>
            <a:pPr>
              <a:lnSpc>
                <a:spcPct val="80000"/>
              </a:lnSpc>
            </a:pPr>
            <a:r>
              <a:rPr lang="en-US" altLang="en-US" sz="2400" dirty="0">
                <a:solidFill>
                  <a:srgbClr val="111111"/>
                </a:solidFill>
              </a:rPr>
              <a:t>Step 3: Run it by trusted advisors in the field. What is a reasonable request?</a:t>
            </a:r>
            <a:endParaRPr lang="en-US" altLang="en-US" sz="2400" dirty="0">
              <a:solidFill>
                <a:srgbClr val="111111"/>
              </a:solidFill>
              <a:effectLst/>
            </a:endParaRPr>
          </a:p>
          <a:p>
            <a:pPr>
              <a:lnSpc>
                <a:spcPct val="80000"/>
              </a:lnSpc>
            </a:pPr>
            <a:endParaRPr lang="en-US" altLang="en-US" sz="2400" dirty="0">
              <a:solidFill>
                <a:srgbClr val="111111"/>
              </a:solidFill>
            </a:endParaRPr>
          </a:p>
          <a:p>
            <a:pPr>
              <a:lnSpc>
                <a:spcPct val="80000"/>
              </a:lnSpc>
            </a:pPr>
            <a:r>
              <a:rPr lang="en-US" altLang="en-US" sz="2400" dirty="0">
                <a:solidFill>
                  <a:srgbClr val="111111"/>
                </a:solidFill>
              </a:rPr>
              <a:t>Ask in terms of your success: “</a:t>
            </a:r>
            <a:r>
              <a:rPr lang="en-US" altLang="en-US" sz="2400" i="1" dirty="0">
                <a:solidFill>
                  <a:srgbClr val="111111"/>
                </a:solidFill>
              </a:rPr>
              <a:t>To be successful and compete for X I would need Y”</a:t>
            </a:r>
          </a:p>
          <a:p>
            <a:pPr>
              <a:lnSpc>
                <a:spcPct val="80000"/>
              </a:lnSpc>
            </a:pPr>
            <a:r>
              <a:rPr lang="en-US" altLang="en-US" sz="2400" dirty="0">
                <a:solidFill>
                  <a:srgbClr val="111111"/>
                </a:solidFill>
                <a:effectLst/>
              </a:rPr>
              <a:t>Non tenure track usually just salary</a:t>
            </a:r>
          </a:p>
        </p:txBody>
      </p:sp>
    </p:spTree>
    <p:extLst>
      <p:ext uri="{BB962C8B-B14F-4D97-AF65-F5344CB8AC3E}">
        <p14:creationId xmlns:p14="http://schemas.microsoft.com/office/powerpoint/2010/main" val="36715385"/>
      </p:ext>
    </p:extLst>
  </p:cSld>
  <p:clrMapOvr>
    <a:masterClrMapping/>
  </p:clrMapOvr>
  <p:transition>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457200" y="949060"/>
            <a:ext cx="8385175" cy="636104"/>
          </a:xfrm>
        </p:spPr>
        <p:txBody>
          <a:bodyPr/>
          <a:lstStyle/>
          <a:p>
            <a:pPr algn="l"/>
            <a:r>
              <a:rPr lang="en-US" altLang="en-US" sz="3200" dirty="0"/>
              <a:t>Potential Areas of Negotiation</a:t>
            </a:r>
          </a:p>
        </p:txBody>
      </p:sp>
      <p:sp>
        <p:nvSpPr>
          <p:cNvPr id="54275" name="Rectangle 3"/>
          <p:cNvSpPr>
            <a:spLocks noGrp="1" noRot="1" noChangeArrowheads="1"/>
          </p:cNvSpPr>
          <p:nvPr>
            <p:ph type="body" idx="1"/>
          </p:nvPr>
        </p:nvSpPr>
        <p:spPr>
          <a:xfrm>
            <a:off x="301625" y="1673087"/>
            <a:ext cx="8540750" cy="5184913"/>
          </a:xfrm>
        </p:spPr>
        <p:txBody>
          <a:bodyPr/>
          <a:lstStyle/>
          <a:p>
            <a:pPr>
              <a:lnSpc>
                <a:spcPct val="80000"/>
              </a:lnSpc>
            </a:pPr>
            <a:r>
              <a:rPr lang="en-US" altLang="en-US" sz="2400" dirty="0">
                <a:solidFill>
                  <a:srgbClr val="111111"/>
                </a:solidFill>
                <a:effectLst/>
              </a:rPr>
              <a:t>General</a:t>
            </a:r>
          </a:p>
          <a:p>
            <a:pPr marL="457200" indent="-457200">
              <a:lnSpc>
                <a:spcPct val="80000"/>
              </a:lnSpc>
              <a:buFont typeface="Arial" panose="020B0604020202020204" pitchFamily="34" charset="0"/>
              <a:buChar char="•"/>
            </a:pPr>
            <a:r>
              <a:rPr lang="en-US" altLang="en-US" sz="2400" dirty="0">
                <a:solidFill>
                  <a:srgbClr val="111111"/>
                </a:solidFill>
                <a:effectLst/>
              </a:rPr>
              <a:t>The amount of time you’ll have to decide on this offer</a:t>
            </a:r>
          </a:p>
          <a:p>
            <a:pPr marL="457200" indent="-457200">
              <a:lnSpc>
                <a:spcPct val="80000"/>
              </a:lnSpc>
              <a:buFont typeface="Arial" panose="020B0604020202020204" pitchFamily="34" charset="0"/>
              <a:buChar char="•"/>
            </a:pPr>
            <a:r>
              <a:rPr lang="en-US" altLang="en-US" sz="2400" dirty="0">
                <a:solidFill>
                  <a:srgbClr val="111111"/>
                </a:solidFill>
                <a:effectLst/>
              </a:rPr>
              <a:t>Your starting date (including deferment in order to take a postdoc)</a:t>
            </a:r>
          </a:p>
          <a:p>
            <a:pPr marL="457200" indent="-457200">
              <a:lnSpc>
                <a:spcPct val="80000"/>
              </a:lnSpc>
              <a:buFont typeface="Arial" panose="020B0604020202020204" pitchFamily="34" charset="0"/>
              <a:buChar char="•"/>
            </a:pPr>
            <a:r>
              <a:rPr lang="en-US" altLang="en-US" sz="2400" dirty="0">
                <a:solidFill>
                  <a:srgbClr val="111111"/>
                </a:solidFill>
              </a:rPr>
              <a:t>Early (or extended) sabbatical or leave (including parental, if relevant)</a:t>
            </a:r>
          </a:p>
          <a:p>
            <a:pPr marL="457200" indent="-457200">
              <a:lnSpc>
                <a:spcPct val="80000"/>
              </a:lnSpc>
              <a:buFont typeface="Arial" panose="020B0604020202020204" pitchFamily="34" charset="0"/>
              <a:buChar char="•"/>
            </a:pPr>
            <a:r>
              <a:rPr lang="en-US" altLang="en-US" sz="2400" dirty="0">
                <a:solidFill>
                  <a:srgbClr val="111111"/>
                </a:solidFill>
              </a:rPr>
              <a:t>Tenure expectations</a:t>
            </a:r>
          </a:p>
          <a:p>
            <a:pPr marL="457200" indent="-457200">
              <a:lnSpc>
                <a:spcPct val="80000"/>
              </a:lnSpc>
              <a:buFont typeface="Arial" panose="020B0604020202020204" pitchFamily="34" charset="0"/>
              <a:buChar char="•"/>
            </a:pPr>
            <a:r>
              <a:rPr lang="en-US" altLang="en-US" sz="2400" dirty="0">
                <a:solidFill>
                  <a:srgbClr val="111111"/>
                </a:solidFill>
              </a:rPr>
              <a:t>Office space/location</a:t>
            </a:r>
          </a:p>
          <a:p>
            <a:pPr marL="457200" indent="-457200">
              <a:lnSpc>
                <a:spcPct val="80000"/>
              </a:lnSpc>
              <a:buFont typeface="Arial" panose="020B0604020202020204" pitchFamily="34" charset="0"/>
              <a:buChar char="•"/>
            </a:pPr>
            <a:r>
              <a:rPr lang="en-US" altLang="en-US" sz="2400" dirty="0">
                <a:solidFill>
                  <a:srgbClr val="111111"/>
                </a:solidFill>
              </a:rPr>
              <a:t>Parking</a:t>
            </a:r>
          </a:p>
          <a:p>
            <a:pPr marL="457200" indent="-457200">
              <a:lnSpc>
                <a:spcPct val="80000"/>
              </a:lnSpc>
              <a:buFont typeface="Arial" panose="020B0604020202020204" pitchFamily="34" charset="0"/>
              <a:buChar char="•"/>
            </a:pPr>
            <a:r>
              <a:rPr lang="en-US" altLang="en-US" sz="2400" dirty="0">
                <a:solidFill>
                  <a:srgbClr val="111111"/>
                </a:solidFill>
              </a:rPr>
              <a:t>Moving Expenses</a:t>
            </a:r>
          </a:p>
          <a:p>
            <a:pPr marL="457200" indent="-457200">
              <a:lnSpc>
                <a:spcPct val="80000"/>
              </a:lnSpc>
              <a:buFont typeface="Arial" panose="020B0604020202020204" pitchFamily="34" charset="0"/>
              <a:buChar char="•"/>
            </a:pPr>
            <a:endParaRPr lang="en-US" altLang="en-US" sz="2400" dirty="0">
              <a:solidFill>
                <a:srgbClr val="111111"/>
              </a:solidFill>
            </a:endParaRPr>
          </a:p>
          <a:p>
            <a:pPr marL="457200" indent="-457200">
              <a:lnSpc>
                <a:spcPct val="80000"/>
              </a:lnSpc>
              <a:buFont typeface="Arial" panose="020B0604020202020204" pitchFamily="34" charset="0"/>
              <a:buChar char="•"/>
            </a:pPr>
            <a:endParaRPr lang="en-US" altLang="en-US" sz="2400" dirty="0">
              <a:solidFill>
                <a:srgbClr val="111111"/>
              </a:solidFill>
            </a:endParaRPr>
          </a:p>
          <a:p>
            <a:pPr marL="457200" indent="-457200">
              <a:lnSpc>
                <a:spcPct val="80000"/>
              </a:lnSpc>
              <a:buFont typeface="Arial" panose="020B0604020202020204" pitchFamily="34" charset="0"/>
              <a:buChar char="•"/>
            </a:pPr>
            <a:endParaRPr lang="en-US" altLang="en-US" sz="2400" dirty="0">
              <a:solidFill>
                <a:srgbClr val="111111"/>
              </a:solidFill>
            </a:endParaRPr>
          </a:p>
          <a:p>
            <a:pPr marL="457200" indent="-457200">
              <a:lnSpc>
                <a:spcPct val="80000"/>
              </a:lnSpc>
              <a:buFont typeface="Arial" panose="020B0604020202020204" pitchFamily="34" charset="0"/>
              <a:buChar char="•"/>
            </a:pPr>
            <a:endParaRPr lang="en-US" altLang="en-US" sz="2400" dirty="0">
              <a:solidFill>
                <a:srgbClr val="111111"/>
              </a:solidFill>
              <a:effectLst/>
            </a:endParaRPr>
          </a:p>
          <a:p>
            <a:pPr>
              <a:lnSpc>
                <a:spcPct val="80000"/>
              </a:lnSpc>
            </a:pPr>
            <a:endParaRPr lang="en-US" altLang="en-US" sz="2400" dirty="0">
              <a:solidFill>
                <a:srgbClr val="111111"/>
              </a:solidFill>
            </a:endParaRPr>
          </a:p>
          <a:p>
            <a:pPr>
              <a:lnSpc>
                <a:spcPct val="80000"/>
              </a:lnSpc>
            </a:pPr>
            <a:endParaRPr lang="en-US" altLang="en-US" sz="1800" dirty="0">
              <a:solidFill>
                <a:srgbClr val="111111"/>
              </a:solidFill>
              <a:effectLst/>
            </a:endParaRPr>
          </a:p>
        </p:txBody>
      </p:sp>
    </p:spTree>
    <p:extLst>
      <p:ext uri="{BB962C8B-B14F-4D97-AF65-F5344CB8AC3E}">
        <p14:creationId xmlns:p14="http://schemas.microsoft.com/office/powerpoint/2010/main" val="3523035184"/>
      </p:ext>
    </p:extLst>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304800" y="1036983"/>
            <a:ext cx="8540750" cy="636104"/>
          </a:xfrm>
        </p:spPr>
        <p:txBody>
          <a:bodyPr/>
          <a:lstStyle/>
          <a:p>
            <a:pPr algn="l"/>
            <a:r>
              <a:rPr lang="en-US" altLang="en-US" sz="3200" dirty="0"/>
              <a:t>Areas of Negotiation</a:t>
            </a:r>
          </a:p>
        </p:txBody>
      </p:sp>
      <p:sp>
        <p:nvSpPr>
          <p:cNvPr id="54275" name="Rectangle 3"/>
          <p:cNvSpPr>
            <a:spLocks noGrp="1" noRot="1" noChangeArrowheads="1"/>
          </p:cNvSpPr>
          <p:nvPr>
            <p:ph type="body" idx="1"/>
          </p:nvPr>
        </p:nvSpPr>
        <p:spPr>
          <a:xfrm>
            <a:off x="304800" y="1673087"/>
            <a:ext cx="8540750" cy="5184913"/>
          </a:xfrm>
        </p:spPr>
        <p:txBody>
          <a:bodyPr/>
          <a:lstStyle/>
          <a:p>
            <a:pPr>
              <a:lnSpc>
                <a:spcPct val="80000"/>
              </a:lnSpc>
            </a:pPr>
            <a:r>
              <a:rPr lang="en-US" altLang="en-US" sz="2400" dirty="0">
                <a:solidFill>
                  <a:srgbClr val="111111"/>
                </a:solidFill>
                <a:effectLst/>
              </a:rPr>
              <a:t>General</a:t>
            </a:r>
          </a:p>
          <a:p>
            <a:pPr marL="457200" indent="-457200">
              <a:lnSpc>
                <a:spcPct val="80000"/>
              </a:lnSpc>
              <a:buFont typeface="Arial" panose="020B0604020202020204" pitchFamily="34" charset="0"/>
              <a:buChar char="•"/>
            </a:pPr>
            <a:r>
              <a:rPr lang="en-US" altLang="en-US" sz="2400" dirty="0">
                <a:solidFill>
                  <a:srgbClr val="111111"/>
                </a:solidFill>
              </a:rPr>
              <a:t>Assistance in finding and sometimes financing housing</a:t>
            </a:r>
          </a:p>
          <a:p>
            <a:pPr marL="457200" indent="-457200">
              <a:lnSpc>
                <a:spcPct val="80000"/>
              </a:lnSpc>
              <a:buFont typeface="Arial" panose="020B0604020202020204" pitchFamily="34" charset="0"/>
              <a:buChar char="•"/>
            </a:pPr>
            <a:r>
              <a:rPr lang="en-US" altLang="en-US" sz="2400" dirty="0">
                <a:solidFill>
                  <a:srgbClr val="111111"/>
                </a:solidFill>
              </a:rPr>
              <a:t>Assistance in finding spouse employment, child care</a:t>
            </a:r>
          </a:p>
          <a:p>
            <a:pPr marL="457200" indent="-457200">
              <a:lnSpc>
                <a:spcPct val="80000"/>
              </a:lnSpc>
              <a:buFont typeface="Arial" panose="020B0604020202020204" pitchFamily="34" charset="0"/>
              <a:buChar char="•"/>
            </a:pPr>
            <a:r>
              <a:rPr lang="en-US" altLang="en-US" sz="2400" dirty="0">
                <a:solidFill>
                  <a:srgbClr val="111111"/>
                </a:solidFill>
              </a:rPr>
              <a:t>Extra secretarial assistance</a:t>
            </a:r>
          </a:p>
          <a:p>
            <a:pPr marL="457200" indent="-457200">
              <a:lnSpc>
                <a:spcPct val="80000"/>
              </a:lnSpc>
              <a:buFont typeface="Arial" panose="020B0604020202020204" pitchFamily="34" charset="0"/>
              <a:buChar char="•"/>
            </a:pPr>
            <a:r>
              <a:rPr lang="en-US" altLang="en-US" sz="2400" dirty="0">
                <a:solidFill>
                  <a:srgbClr val="111111"/>
                </a:solidFill>
              </a:rPr>
              <a:t>Benefit package: health, life, disability, tuition, and retirement (available for spouse and dependents), on-site day-care, spouse employment assistance, pharmaceutical plan</a:t>
            </a:r>
          </a:p>
          <a:p>
            <a:pPr marL="457200" indent="-457200">
              <a:lnSpc>
                <a:spcPct val="80000"/>
              </a:lnSpc>
              <a:buFont typeface="Arial" panose="020B0604020202020204" pitchFamily="34" charset="0"/>
              <a:buChar char="•"/>
            </a:pPr>
            <a:r>
              <a:rPr lang="en-US" altLang="en-US" sz="2400" dirty="0">
                <a:solidFill>
                  <a:srgbClr val="111111"/>
                </a:solidFill>
              </a:rPr>
              <a:t>Advising</a:t>
            </a:r>
          </a:p>
          <a:p>
            <a:pPr marL="457200" indent="-457200">
              <a:lnSpc>
                <a:spcPct val="80000"/>
              </a:lnSpc>
              <a:buFont typeface="Arial" panose="020B0604020202020204" pitchFamily="34" charset="0"/>
              <a:buChar char="•"/>
            </a:pPr>
            <a:endParaRPr lang="en-US" altLang="en-US" sz="2400" dirty="0">
              <a:solidFill>
                <a:srgbClr val="111111"/>
              </a:solidFill>
            </a:endParaRPr>
          </a:p>
          <a:p>
            <a:pPr marL="457200" indent="-457200">
              <a:lnSpc>
                <a:spcPct val="80000"/>
              </a:lnSpc>
              <a:buFont typeface="Arial" panose="020B0604020202020204" pitchFamily="34" charset="0"/>
              <a:buChar char="•"/>
            </a:pPr>
            <a:endParaRPr lang="en-US" altLang="en-US" sz="2400" dirty="0">
              <a:solidFill>
                <a:srgbClr val="111111"/>
              </a:solidFill>
            </a:endParaRPr>
          </a:p>
          <a:p>
            <a:pPr marL="457200" indent="-457200">
              <a:lnSpc>
                <a:spcPct val="80000"/>
              </a:lnSpc>
              <a:buFont typeface="Arial" panose="020B0604020202020204" pitchFamily="34" charset="0"/>
              <a:buChar char="•"/>
            </a:pPr>
            <a:endParaRPr lang="en-US" altLang="en-US" sz="2400" dirty="0">
              <a:solidFill>
                <a:srgbClr val="111111"/>
              </a:solidFill>
            </a:endParaRPr>
          </a:p>
          <a:p>
            <a:pPr marL="457200" indent="-457200">
              <a:lnSpc>
                <a:spcPct val="80000"/>
              </a:lnSpc>
              <a:buFont typeface="Arial" panose="020B0604020202020204" pitchFamily="34" charset="0"/>
              <a:buChar char="•"/>
            </a:pPr>
            <a:endParaRPr lang="en-US" altLang="en-US" sz="2400" dirty="0">
              <a:solidFill>
                <a:srgbClr val="111111"/>
              </a:solidFill>
            </a:endParaRPr>
          </a:p>
          <a:p>
            <a:pPr marL="457200" indent="-457200">
              <a:lnSpc>
                <a:spcPct val="80000"/>
              </a:lnSpc>
              <a:buFont typeface="Arial" panose="020B0604020202020204" pitchFamily="34" charset="0"/>
              <a:buChar char="•"/>
            </a:pPr>
            <a:endParaRPr lang="en-US" altLang="en-US" sz="2400" dirty="0">
              <a:solidFill>
                <a:srgbClr val="111111"/>
              </a:solidFill>
              <a:effectLst/>
            </a:endParaRPr>
          </a:p>
          <a:p>
            <a:pPr>
              <a:lnSpc>
                <a:spcPct val="80000"/>
              </a:lnSpc>
            </a:pPr>
            <a:endParaRPr lang="en-US" altLang="en-US" sz="2400" dirty="0">
              <a:solidFill>
                <a:srgbClr val="111111"/>
              </a:solidFill>
            </a:endParaRPr>
          </a:p>
          <a:p>
            <a:pPr>
              <a:lnSpc>
                <a:spcPct val="80000"/>
              </a:lnSpc>
            </a:pPr>
            <a:endParaRPr lang="en-US" altLang="en-US" sz="1800" dirty="0">
              <a:solidFill>
                <a:srgbClr val="111111"/>
              </a:solidFill>
              <a:effectLst/>
            </a:endParaRPr>
          </a:p>
        </p:txBody>
      </p:sp>
    </p:spTree>
    <p:extLst>
      <p:ext uri="{BB962C8B-B14F-4D97-AF65-F5344CB8AC3E}">
        <p14:creationId xmlns:p14="http://schemas.microsoft.com/office/powerpoint/2010/main" val="1164568499"/>
      </p:ext>
    </p:extLst>
  </p:cSld>
  <p:clrMapOvr>
    <a:masterClrMapping/>
  </p:clrMapOvr>
  <p:transition>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382587" y="920925"/>
            <a:ext cx="8385175" cy="636104"/>
          </a:xfrm>
        </p:spPr>
        <p:txBody>
          <a:bodyPr/>
          <a:lstStyle/>
          <a:p>
            <a:pPr algn="l"/>
            <a:r>
              <a:rPr lang="en-US" altLang="en-US" sz="3200" dirty="0"/>
              <a:t>Areas of Negotiation</a:t>
            </a:r>
          </a:p>
        </p:txBody>
      </p:sp>
      <p:sp>
        <p:nvSpPr>
          <p:cNvPr id="54275" name="Rectangle 3"/>
          <p:cNvSpPr>
            <a:spLocks noGrp="1" noRot="1" noChangeArrowheads="1"/>
          </p:cNvSpPr>
          <p:nvPr>
            <p:ph type="body" idx="1"/>
          </p:nvPr>
        </p:nvSpPr>
        <p:spPr>
          <a:xfrm>
            <a:off x="304800" y="1673087"/>
            <a:ext cx="8540750" cy="5184913"/>
          </a:xfrm>
        </p:spPr>
        <p:txBody>
          <a:bodyPr/>
          <a:lstStyle/>
          <a:p>
            <a:pPr>
              <a:lnSpc>
                <a:spcPct val="80000"/>
              </a:lnSpc>
            </a:pPr>
            <a:r>
              <a:rPr lang="en-US" altLang="en-US" sz="2400" dirty="0">
                <a:solidFill>
                  <a:srgbClr val="111111"/>
                </a:solidFill>
                <a:effectLst/>
              </a:rPr>
              <a:t>Teaching/Research</a:t>
            </a:r>
          </a:p>
          <a:p>
            <a:pPr marL="457200" indent="-457200">
              <a:lnSpc>
                <a:spcPct val="80000"/>
              </a:lnSpc>
              <a:buFont typeface="Arial" panose="020B0604020202020204" pitchFamily="34" charset="0"/>
              <a:buChar char="•"/>
            </a:pPr>
            <a:r>
              <a:rPr lang="en-US" altLang="en-US" sz="2400" dirty="0">
                <a:solidFill>
                  <a:srgbClr val="111111"/>
                </a:solidFill>
                <a:effectLst/>
              </a:rPr>
              <a:t>Reduced teaching load (common for first year)</a:t>
            </a:r>
          </a:p>
          <a:p>
            <a:pPr marL="457200" indent="-457200">
              <a:lnSpc>
                <a:spcPct val="80000"/>
              </a:lnSpc>
              <a:buFont typeface="Arial" panose="020B0604020202020204" pitchFamily="34" charset="0"/>
              <a:buChar char="•"/>
            </a:pPr>
            <a:r>
              <a:rPr lang="en-US" altLang="en-US" sz="2400" dirty="0">
                <a:solidFill>
                  <a:srgbClr val="111111"/>
                </a:solidFill>
              </a:rPr>
              <a:t>Types of Courses (New, Grad Level)</a:t>
            </a:r>
            <a:endParaRPr lang="en-US" altLang="en-US" sz="2400" dirty="0">
              <a:solidFill>
                <a:srgbClr val="111111"/>
              </a:solidFill>
              <a:effectLst/>
            </a:endParaRPr>
          </a:p>
          <a:p>
            <a:pPr marL="457200" indent="-457200">
              <a:lnSpc>
                <a:spcPct val="80000"/>
              </a:lnSpc>
              <a:buFont typeface="Arial" panose="020B0604020202020204" pitchFamily="34" charset="0"/>
              <a:buChar char="•"/>
            </a:pPr>
            <a:r>
              <a:rPr lang="en-US" altLang="en-US" sz="2400" dirty="0">
                <a:solidFill>
                  <a:srgbClr val="111111"/>
                </a:solidFill>
                <a:effectLst/>
              </a:rPr>
              <a:t>Lab facilities and equipment, supplies*</a:t>
            </a:r>
          </a:p>
          <a:p>
            <a:pPr marL="914400" lvl="1" indent="-457200">
              <a:lnSpc>
                <a:spcPct val="80000"/>
              </a:lnSpc>
              <a:buFont typeface="Arial" panose="020B0604020202020204" pitchFamily="34" charset="0"/>
              <a:buChar char="•"/>
            </a:pPr>
            <a:r>
              <a:rPr lang="en-US" altLang="en-US" sz="2000" dirty="0">
                <a:solidFill>
                  <a:srgbClr val="111111"/>
                </a:solidFill>
              </a:rPr>
              <a:t>Can be most challenging because of limited space</a:t>
            </a:r>
          </a:p>
          <a:p>
            <a:pPr marL="914400" lvl="1" indent="-457200">
              <a:lnSpc>
                <a:spcPct val="80000"/>
              </a:lnSpc>
              <a:buFont typeface="Arial" panose="020B0604020202020204" pitchFamily="34" charset="0"/>
              <a:buChar char="•"/>
            </a:pPr>
            <a:r>
              <a:rPr lang="en-US" altLang="en-US" sz="2000" dirty="0">
                <a:solidFill>
                  <a:srgbClr val="111111"/>
                </a:solidFill>
                <a:effectLst/>
              </a:rPr>
              <a:t>Need to know what you need to be successful</a:t>
            </a:r>
          </a:p>
          <a:p>
            <a:pPr marL="914400" lvl="1" indent="-457200">
              <a:lnSpc>
                <a:spcPct val="80000"/>
              </a:lnSpc>
              <a:buFont typeface="Arial" panose="020B0604020202020204" pitchFamily="34" charset="0"/>
              <a:buChar char="•"/>
            </a:pPr>
            <a:r>
              <a:rPr lang="en-US" altLang="en-US" sz="2000" dirty="0">
                <a:solidFill>
                  <a:srgbClr val="111111"/>
                </a:solidFill>
              </a:rPr>
              <a:t>What will it take to get your research off the ground</a:t>
            </a:r>
            <a:endParaRPr lang="en-US" altLang="en-US" sz="2000" dirty="0">
              <a:solidFill>
                <a:srgbClr val="111111"/>
              </a:solidFill>
              <a:effectLst/>
            </a:endParaRPr>
          </a:p>
          <a:p>
            <a:pPr marL="457200" indent="-457200">
              <a:lnSpc>
                <a:spcPct val="80000"/>
              </a:lnSpc>
              <a:buFont typeface="Arial" panose="020B0604020202020204" pitchFamily="34" charset="0"/>
              <a:buChar char="•"/>
            </a:pPr>
            <a:r>
              <a:rPr lang="en-US" altLang="en-US" sz="2400" dirty="0">
                <a:solidFill>
                  <a:srgbClr val="111111"/>
                </a:solidFill>
              </a:rPr>
              <a:t>Computer or specific technology</a:t>
            </a:r>
            <a:endParaRPr lang="en-US" altLang="en-US" sz="2400" dirty="0">
              <a:solidFill>
                <a:srgbClr val="111111"/>
              </a:solidFill>
              <a:effectLst/>
            </a:endParaRPr>
          </a:p>
          <a:p>
            <a:pPr marL="457200" indent="-457200">
              <a:lnSpc>
                <a:spcPct val="80000"/>
              </a:lnSpc>
              <a:buFont typeface="Arial" panose="020B0604020202020204" pitchFamily="34" charset="0"/>
              <a:buChar char="•"/>
            </a:pPr>
            <a:r>
              <a:rPr lang="en-US" altLang="en-US" sz="2400" dirty="0">
                <a:solidFill>
                  <a:srgbClr val="111111"/>
                </a:solidFill>
                <a:effectLst/>
              </a:rPr>
              <a:t>Summer research support</a:t>
            </a:r>
          </a:p>
          <a:p>
            <a:pPr marL="457200" indent="-457200">
              <a:lnSpc>
                <a:spcPct val="80000"/>
              </a:lnSpc>
              <a:buFont typeface="Arial" panose="020B0604020202020204" pitchFamily="34" charset="0"/>
              <a:buChar char="•"/>
            </a:pPr>
            <a:r>
              <a:rPr lang="en-US" altLang="en-US" sz="2400" dirty="0">
                <a:solidFill>
                  <a:srgbClr val="111111"/>
                </a:solidFill>
              </a:rPr>
              <a:t>Summer courses</a:t>
            </a:r>
          </a:p>
          <a:p>
            <a:pPr marL="457200" indent="-457200">
              <a:lnSpc>
                <a:spcPct val="80000"/>
              </a:lnSpc>
              <a:buFont typeface="Arial" panose="020B0604020202020204" pitchFamily="34" charset="0"/>
              <a:buChar char="•"/>
            </a:pPr>
            <a:r>
              <a:rPr lang="en-US" altLang="en-US" sz="2400" dirty="0">
                <a:solidFill>
                  <a:srgbClr val="111111"/>
                </a:solidFill>
              </a:rPr>
              <a:t>Extra T.A (s) or R.A (s)</a:t>
            </a:r>
          </a:p>
          <a:p>
            <a:pPr marL="457200" indent="-457200">
              <a:lnSpc>
                <a:spcPct val="80000"/>
              </a:lnSpc>
              <a:buFont typeface="Arial" panose="020B0604020202020204" pitchFamily="34" charset="0"/>
              <a:buChar char="•"/>
            </a:pPr>
            <a:r>
              <a:rPr lang="en-US" altLang="en-US" sz="2400" dirty="0">
                <a:solidFill>
                  <a:srgbClr val="111111"/>
                </a:solidFill>
              </a:rPr>
              <a:t>Travel funds for conferences, libraries and research centers</a:t>
            </a:r>
          </a:p>
          <a:p>
            <a:pPr marL="457200" indent="-457200">
              <a:lnSpc>
                <a:spcPct val="80000"/>
              </a:lnSpc>
              <a:buFont typeface="Arial" panose="020B0604020202020204" pitchFamily="34" charset="0"/>
              <a:buChar char="•"/>
            </a:pPr>
            <a:r>
              <a:rPr lang="en-US" altLang="en-US" sz="2400" dirty="0">
                <a:solidFill>
                  <a:srgbClr val="111111"/>
                </a:solidFill>
              </a:rPr>
              <a:t>Money for new library resources</a:t>
            </a:r>
          </a:p>
          <a:p>
            <a:pPr>
              <a:lnSpc>
                <a:spcPct val="80000"/>
              </a:lnSpc>
            </a:pPr>
            <a:endParaRPr lang="en-US" altLang="en-US" sz="2400" dirty="0">
              <a:solidFill>
                <a:srgbClr val="111111"/>
              </a:solidFill>
            </a:endParaRPr>
          </a:p>
          <a:p>
            <a:pPr marL="457200" indent="-457200">
              <a:lnSpc>
                <a:spcPct val="80000"/>
              </a:lnSpc>
              <a:buFont typeface="Arial" panose="020B0604020202020204" pitchFamily="34" charset="0"/>
              <a:buChar char="•"/>
            </a:pPr>
            <a:endParaRPr lang="en-US" altLang="en-US" sz="2400" dirty="0">
              <a:solidFill>
                <a:srgbClr val="111111"/>
              </a:solidFill>
            </a:endParaRPr>
          </a:p>
          <a:p>
            <a:pPr marL="457200" indent="-457200">
              <a:lnSpc>
                <a:spcPct val="80000"/>
              </a:lnSpc>
              <a:buFont typeface="Arial" panose="020B0604020202020204" pitchFamily="34" charset="0"/>
              <a:buChar char="•"/>
            </a:pPr>
            <a:endParaRPr lang="en-US" altLang="en-US" sz="2400" dirty="0">
              <a:solidFill>
                <a:srgbClr val="111111"/>
              </a:solidFill>
              <a:effectLst/>
            </a:endParaRPr>
          </a:p>
          <a:p>
            <a:pPr>
              <a:lnSpc>
                <a:spcPct val="80000"/>
              </a:lnSpc>
            </a:pPr>
            <a:endParaRPr lang="en-US" altLang="en-US" sz="1800" dirty="0">
              <a:solidFill>
                <a:srgbClr val="111111"/>
              </a:solidFill>
              <a:effectLst/>
            </a:endParaRPr>
          </a:p>
        </p:txBody>
      </p:sp>
    </p:spTree>
    <p:extLst>
      <p:ext uri="{BB962C8B-B14F-4D97-AF65-F5344CB8AC3E}">
        <p14:creationId xmlns:p14="http://schemas.microsoft.com/office/powerpoint/2010/main" val="1977034011"/>
      </p:ext>
    </p:extLst>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5953" y="1312396"/>
            <a:ext cx="7924800" cy="4419600"/>
          </a:xfrm>
        </p:spPr>
        <p:txBody>
          <a:bodyPr/>
          <a:lstStyle/>
          <a:p>
            <a:r>
              <a:rPr lang="en-US" dirty="0"/>
              <a:t>Salary Negotiation Steps</a:t>
            </a:r>
          </a:p>
          <a:p>
            <a:pPr marL="514350" indent="-514350">
              <a:buAutoNum type="arabicPeriod"/>
            </a:pPr>
            <a:r>
              <a:rPr lang="en-US" sz="2400" dirty="0"/>
              <a:t>Know your budget and what you realistically need/want</a:t>
            </a:r>
          </a:p>
          <a:p>
            <a:pPr marL="514350" indent="-514350">
              <a:buAutoNum type="arabicPeriod"/>
            </a:pPr>
            <a:r>
              <a:rPr lang="en-US" sz="2400" dirty="0"/>
              <a:t>Know the market and what you can realistically expect to get</a:t>
            </a:r>
          </a:p>
          <a:p>
            <a:pPr marL="514350" indent="-514350">
              <a:buAutoNum type="arabicPeriod"/>
            </a:pPr>
            <a:r>
              <a:rPr lang="en-US" sz="2400" dirty="0"/>
              <a:t>Prepare to negotiate</a:t>
            </a:r>
          </a:p>
          <a:p>
            <a:pPr marL="971550" lvl="1" indent="-514350">
              <a:buFont typeface="+mj-lt"/>
              <a:buAutoNum type="alphaLcParenR"/>
            </a:pPr>
            <a:r>
              <a:rPr lang="en-US" sz="2000" dirty="0"/>
              <a:t>Salary</a:t>
            </a:r>
          </a:p>
          <a:p>
            <a:pPr marL="971550" lvl="1" indent="-514350">
              <a:buFont typeface="+mj-lt"/>
              <a:buAutoNum type="alphaLcParenR"/>
            </a:pPr>
            <a:r>
              <a:rPr lang="en-US" sz="2000" dirty="0"/>
              <a:t>Additional options</a:t>
            </a:r>
          </a:p>
        </p:txBody>
      </p:sp>
    </p:spTree>
    <p:extLst>
      <p:ext uri="{BB962C8B-B14F-4D97-AF65-F5344CB8AC3E}">
        <p14:creationId xmlns:p14="http://schemas.microsoft.com/office/powerpoint/2010/main" val="1770877492"/>
      </p:ext>
    </p:extLst>
  </p:cSld>
  <p:clrMapOvr>
    <a:masterClrMapping/>
  </p:clrMapOvr>
  <p:transition>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95263" y="995052"/>
            <a:ext cx="8015287" cy="914400"/>
          </a:xfrm>
        </p:spPr>
        <p:txBody>
          <a:bodyPr/>
          <a:lstStyle/>
          <a:p>
            <a:pPr algn="l"/>
            <a:r>
              <a:rPr lang="en-US" altLang="en-US" sz="3200" dirty="0"/>
              <a:t>Example</a:t>
            </a:r>
          </a:p>
        </p:txBody>
      </p:sp>
      <p:sp>
        <p:nvSpPr>
          <p:cNvPr id="60419" name="AutoShape 3"/>
          <p:cNvSpPr>
            <a:spLocks noGrp="1" noChangeArrowheads="1"/>
          </p:cNvSpPr>
          <p:nvPr>
            <p:ph type="body" idx="1"/>
          </p:nvPr>
        </p:nvSpPr>
        <p:spPr>
          <a:xfrm>
            <a:off x="391886" y="1184563"/>
            <a:ext cx="8142514" cy="4974771"/>
          </a:xfrm>
          <a:prstGeom prst="doubleWave">
            <a:avLst>
              <a:gd name="adj1" fmla="val 6500"/>
              <a:gd name="adj2" fmla="val 0"/>
            </a:avLst>
          </a:prstGeom>
          <a:noFill/>
          <a:ln w="25400">
            <a:noFill/>
            <a:miter lim="800000"/>
            <a:headEnd/>
            <a:tailEnd/>
          </a:ln>
          <a:extLst>
            <a:ext uri="{909E8E84-426E-40DD-AFC4-6F175D3DCCD1}">
              <a14:hiddenFill xmlns:a14="http://schemas.microsoft.com/office/drawing/2010/main">
                <a:solidFill>
                  <a:schemeClr val="hlink"/>
                </a:solidFill>
              </a14:hiddenFill>
            </a:ext>
          </a:extLst>
        </p:spPr>
        <p:txBody>
          <a:bodyPr/>
          <a:lstStyle/>
          <a:p>
            <a:pPr>
              <a:lnSpc>
                <a:spcPct val="80000"/>
              </a:lnSpc>
            </a:pPr>
            <a:r>
              <a:rPr lang="en-US" altLang="en-US" sz="2200" dirty="0">
                <a:solidFill>
                  <a:srgbClr val="111111"/>
                </a:solidFill>
                <a:effectLst/>
              </a:rPr>
              <a:t>Look for mutual gain, common interests</a:t>
            </a:r>
          </a:p>
          <a:p>
            <a:pPr>
              <a:lnSpc>
                <a:spcPct val="80000"/>
              </a:lnSpc>
              <a:buClr>
                <a:schemeClr val="bg2"/>
              </a:buClr>
            </a:pPr>
            <a:r>
              <a:rPr lang="en-US" altLang="en-US" sz="2200" dirty="0">
                <a:solidFill>
                  <a:srgbClr val="111111"/>
                </a:solidFill>
                <a:effectLst/>
              </a:rPr>
              <a:t>Ex. Chair is sympathetic to your need to publish, but has no money for course reductions this year. How about:</a:t>
            </a:r>
          </a:p>
          <a:p>
            <a:pPr marL="342900" indent="-342900">
              <a:lnSpc>
                <a:spcPct val="80000"/>
              </a:lnSpc>
              <a:buClr>
                <a:schemeClr val="bg2"/>
              </a:buClr>
              <a:buFont typeface="Arial" panose="020B0604020202020204" pitchFamily="34" charset="0"/>
              <a:buChar char="•"/>
            </a:pPr>
            <a:r>
              <a:rPr lang="en-US" altLang="en-US" sz="2200" dirty="0">
                <a:solidFill>
                  <a:srgbClr val="111111"/>
                </a:solidFill>
              </a:rPr>
              <a:t>M</a:t>
            </a:r>
            <a:r>
              <a:rPr lang="en-US" altLang="en-US" sz="2200" dirty="0">
                <a:solidFill>
                  <a:srgbClr val="111111"/>
                </a:solidFill>
                <a:effectLst/>
              </a:rPr>
              <a:t>ore T.A.(s)? </a:t>
            </a:r>
          </a:p>
          <a:p>
            <a:pPr marL="342900" indent="-342900">
              <a:lnSpc>
                <a:spcPct val="80000"/>
              </a:lnSpc>
              <a:buClr>
                <a:schemeClr val="bg2"/>
              </a:buClr>
              <a:buFont typeface="Arial" panose="020B0604020202020204" pitchFamily="34" charset="0"/>
              <a:buChar char="•"/>
            </a:pPr>
            <a:r>
              <a:rPr lang="en-US" altLang="en-US" sz="2200" dirty="0">
                <a:solidFill>
                  <a:srgbClr val="111111"/>
                </a:solidFill>
                <a:effectLst/>
              </a:rPr>
              <a:t>Less demanding courses? </a:t>
            </a:r>
          </a:p>
          <a:p>
            <a:pPr marL="342900" indent="-342900">
              <a:lnSpc>
                <a:spcPct val="80000"/>
              </a:lnSpc>
              <a:buClr>
                <a:schemeClr val="bg2"/>
              </a:buClr>
              <a:buFont typeface="Arial" panose="020B0604020202020204" pitchFamily="34" charset="0"/>
              <a:buChar char="•"/>
            </a:pPr>
            <a:r>
              <a:rPr lang="en-US" altLang="en-US" sz="2200" dirty="0">
                <a:solidFill>
                  <a:srgbClr val="111111"/>
                </a:solidFill>
                <a:effectLst/>
              </a:rPr>
              <a:t>More summer research money? </a:t>
            </a:r>
          </a:p>
          <a:p>
            <a:pPr marL="342900" indent="-342900">
              <a:lnSpc>
                <a:spcPct val="80000"/>
              </a:lnSpc>
              <a:buClr>
                <a:schemeClr val="bg2"/>
              </a:buClr>
              <a:buFont typeface="Arial" panose="020B0604020202020204" pitchFamily="34" charset="0"/>
              <a:buChar char="•"/>
            </a:pPr>
            <a:r>
              <a:rPr lang="en-US" altLang="en-US" sz="2200" dirty="0">
                <a:solidFill>
                  <a:srgbClr val="111111"/>
                </a:solidFill>
                <a:effectLst/>
              </a:rPr>
              <a:t>Reduction of administrative or departmental duties?</a:t>
            </a:r>
          </a:p>
          <a:p>
            <a:pPr>
              <a:lnSpc>
                <a:spcPct val="80000"/>
              </a:lnSpc>
              <a:buClr>
                <a:schemeClr val="bg2"/>
              </a:buClr>
            </a:pPr>
            <a:r>
              <a:rPr lang="en-US" altLang="en-US" sz="2200" dirty="0">
                <a:solidFill>
                  <a:srgbClr val="111111"/>
                </a:solidFill>
                <a:effectLst/>
              </a:rPr>
              <a:t>Suppose you know you will not have time to prepare courses for fall (e.g. you’ll be too busy finishing dissertation, or perhaps you are expecting a baby). Can you work out a semester’s maternity leave? Find a substitute? Schedule all your courses or better– a reduced load in the 2</a:t>
            </a:r>
            <a:r>
              <a:rPr lang="en-US" altLang="en-US" sz="2200" baseline="30000" dirty="0">
                <a:solidFill>
                  <a:srgbClr val="111111"/>
                </a:solidFill>
                <a:effectLst/>
              </a:rPr>
              <a:t>nd</a:t>
            </a:r>
            <a:r>
              <a:rPr lang="en-US" altLang="en-US" sz="2200" dirty="0">
                <a:solidFill>
                  <a:srgbClr val="111111"/>
                </a:solidFill>
                <a:effectLst/>
              </a:rPr>
              <a:t> semester?</a:t>
            </a:r>
          </a:p>
        </p:txBody>
      </p:sp>
    </p:spTree>
    <p:extLst>
      <p:ext uri="{BB962C8B-B14F-4D97-AF65-F5344CB8AC3E}">
        <p14:creationId xmlns:p14="http://schemas.microsoft.com/office/powerpoint/2010/main" val="3494456628"/>
      </p:ext>
    </p:extLst>
  </p:cSld>
  <p:clrMapOvr>
    <a:masterClrMapping/>
  </p:clrMapOvr>
  <p:transition>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81000" y="391886"/>
            <a:ext cx="8385175" cy="1192439"/>
          </a:xfrm>
        </p:spPr>
        <p:txBody>
          <a:bodyPr/>
          <a:lstStyle/>
          <a:p>
            <a:pPr algn="l"/>
            <a:br>
              <a:rPr lang="en-US" altLang="en-US" sz="4000" dirty="0"/>
            </a:br>
            <a:r>
              <a:rPr lang="en-US" altLang="en-US" sz="3200" dirty="0"/>
              <a:t> Overall</a:t>
            </a:r>
          </a:p>
        </p:txBody>
      </p:sp>
      <p:sp>
        <p:nvSpPr>
          <p:cNvPr id="19459" name="Rectangle 3"/>
          <p:cNvSpPr>
            <a:spLocks noGrp="1" noRot="1" noChangeArrowheads="1"/>
          </p:cNvSpPr>
          <p:nvPr>
            <p:ph type="body" idx="1"/>
          </p:nvPr>
        </p:nvSpPr>
        <p:spPr>
          <a:xfrm>
            <a:off x="228600" y="1752600"/>
            <a:ext cx="8616950" cy="4197626"/>
          </a:xfrm>
        </p:spPr>
        <p:txBody>
          <a:bodyPr lIns="0" tIns="0" rIns="0" bIns="0"/>
          <a:lstStyle/>
          <a:p>
            <a:pPr marL="342900" indent="-342900">
              <a:lnSpc>
                <a:spcPct val="80000"/>
              </a:lnSpc>
              <a:buFont typeface="Arial" panose="020B0604020202020204" pitchFamily="34" charset="0"/>
              <a:buChar char="•"/>
            </a:pPr>
            <a:r>
              <a:rPr lang="en-US" altLang="en-US" sz="2400" dirty="0">
                <a:solidFill>
                  <a:srgbClr val="111111"/>
                </a:solidFill>
              </a:rPr>
              <a:t>Do not press on matters beyond their control, though you can ask for some commitment to intervene with the responsible agency (</a:t>
            </a:r>
            <a:r>
              <a:rPr lang="en-US" altLang="en-US" sz="2400" dirty="0" err="1">
                <a:solidFill>
                  <a:srgbClr val="111111"/>
                </a:solidFill>
              </a:rPr>
              <a:t>i.e</a:t>
            </a:r>
            <a:r>
              <a:rPr lang="en-US" altLang="en-US" sz="2400" dirty="0">
                <a:solidFill>
                  <a:srgbClr val="111111"/>
                </a:solidFill>
              </a:rPr>
              <a:t> child care center, housing, spouse benefit)</a:t>
            </a:r>
          </a:p>
          <a:p>
            <a:pPr marL="342900" indent="-342900">
              <a:lnSpc>
                <a:spcPct val="80000"/>
              </a:lnSpc>
              <a:buFont typeface="Arial" panose="020B0604020202020204" pitchFamily="34" charset="0"/>
              <a:buChar char="•"/>
            </a:pPr>
            <a:r>
              <a:rPr lang="en-US" altLang="en-US" sz="2400" dirty="0">
                <a:solidFill>
                  <a:srgbClr val="111111"/>
                </a:solidFill>
              </a:rPr>
              <a:t>You can use any leverage you actually have: “I really want to come here, but _____ has offered me x, y, and z. Is there anything you can do to assist me in making a commitment to you?”</a:t>
            </a:r>
          </a:p>
          <a:p>
            <a:pPr marL="342900" indent="-342900">
              <a:lnSpc>
                <a:spcPct val="80000"/>
              </a:lnSpc>
              <a:buFont typeface="Arial" panose="020B0604020202020204" pitchFamily="34" charset="0"/>
              <a:buChar char="•"/>
            </a:pPr>
            <a:r>
              <a:rPr lang="en-US" altLang="en-US" sz="2400" dirty="0">
                <a:solidFill>
                  <a:srgbClr val="111111"/>
                </a:solidFill>
              </a:rPr>
              <a:t>Silence can be an effective tool, especially in real time negotiations</a:t>
            </a:r>
          </a:p>
          <a:p>
            <a:pPr marL="342900" indent="-342900">
              <a:lnSpc>
                <a:spcPct val="80000"/>
              </a:lnSpc>
              <a:buFont typeface="Arial" panose="020B0604020202020204" pitchFamily="34" charset="0"/>
              <a:buChar char="•"/>
            </a:pPr>
            <a:endParaRPr lang="en-US" altLang="en-US" sz="2800" dirty="0">
              <a:solidFill>
                <a:srgbClr val="111111"/>
              </a:solidFill>
            </a:endParaRPr>
          </a:p>
          <a:p>
            <a:pPr marL="342900" indent="-342900">
              <a:lnSpc>
                <a:spcPct val="80000"/>
              </a:lnSpc>
              <a:buFont typeface="Arial" panose="020B0604020202020204" pitchFamily="34" charset="0"/>
              <a:buChar char="•"/>
            </a:pPr>
            <a:endParaRPr lang="en-US" altLang="en-US" sz="2000" dirty="0">
              <a:solidFill>
                <a:srgbClr val="111111"/>
              </a:solidFill>
            </a:endParaRPr>
          </a:p>
          <a:p>
            <a:pPr marL="342900" indent="-342900">
              <a:lnSpc>
                <a:spcPct val="80000"/>
              </a:lnSpc>
              <a:buFont typeface="Arial" panose="020B0604020202020204" pitchFamily="34" charset="0"/>
              <a:buChar char="•"/>
            </a:pPr>
            <a:endParaRPr lang="en-US" altLang="en-US" sz="2000" dirty="0">
              <a:solidFill>
                <a:srgbClr val="111111"/>
              </a:solidFill>
            </a:endParaRPr>
          </a:p>
          <a:p>
            <a:pPr marL="342900" indent="-342900">
              <a:lnSpc>
                <a:spcPct val="80000"/>
              </a:lnSpc>
              <a:buFont typeface="Arial" panose="020B0604020202020204" pitchFamily="34" charset="0"/>
              <a:buChar char="•"/>
            </a:pPr>
            <a:endParaRPr lang="en-US" altLang="en-US" sz="2000" dirty="0">
              <a:solidFill>
                <a:srgbClr val="111111"/>
              </a:solidFill>
            </a:endParaRPr>
          </a:p>
          <a:p>
            <a:pPr marL="342900" indent="-342900">
              <a:lnSpc>
                <a:spcPct val="80000"/>
              </a:lnSpc>
              <a:buFont typeface="Arial" panose="020B0604020202020204" pitchFamily="34" charset="0"/>
              <a:buChar char="•"/>
            </a:pPr>
            <a:endParaRPr lang="en-US" altLang="en-US" sz="2000" dirty="0">
              <a:solidFill>
                <a:srgbClr val="111111"/>
              </a:solidFill>
              <a:effectLst/>
            </a:endParaRPr>
          </a:p>
        </p:txBody>
      </p:sp>
    </p:spTree>
    <p:extLst>
      <p:ext uri="{BB962C8B-B14F-4D97-AF65-F5344CB8AC3E}">
        <p14:creationId xmlns:p14="http://schemas.microsoft.com/office/powerpoint/2010/main" val="3617677512"/>
      </p:ext>
    </p:extLst>
  </p:cSld>
  <p:clrMapOvr>
    <a:masterClrMapping/>
  </p:clrMapOvr>
  <p:transition>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519113" y="1143000"/>
            <a:ext cx="8015287" cy="914400"/>
          </a:xfrm>
        </p:spPr>
        <p:txBody>
          <a:bodyPr/>
          <a:lstStyle/>
          <a:p>
            <a:pPr algn="l"/>
            <a:r>
              <a:rPr lang="en-US" altLang="en-US" sz="3200" dirty="0"/>
              <a:t>Last thoughts…</a:t>
            </a:r>
          </a:p>
        </p:txBody>
      </p:sp>
      <p:sp>
        <p:nvSpPr>
          <p:cNvPr id="62467" name="Rectangle 3"/>
          <p:cNvSpPr>
            <a:spLocks noGrp="1" noRot="1" noChangeArrowheads="1"/>
          </p:cNvSpPr>
          <p:nvPr>
            <p:ph type="body" idx="1"/>
          </p:nvPr>
        </p:nvSpPr>
        <p:spPr/>
        <p:txBody>
          <a:bodyPr/>
          <a:lstStyle/>
          <a:p>
            <a:pPr marL="457200" indent="-457200">
              <a:buFont typeface="Arial" panose="020B0604020202020204" pitchFamily="34" charset="0"/>
              <a:buChar char="•"/>
            </a:pPr>
            <a:r>
              <a:rPr lang="en-US" altLang="en-US" sz="2400" dirty="0">
                <a:solidFill>
                  <a:srgbClr val="111111"/>
                </a:solidFill>
                <a:effectLst/>
              </a:rPr>
              <a:t>Get offer in writing </a:t>
            </a:r>
          </a:p>
          <a:p>
            <a:pPr marL="457200" indent="-457200">
              <a:buFont typeface="Arial" panose="020B0604020202020204" pitchFamily="34" charset="0"/>
              <a:buChar char="•"/>
            </a:pPr>
            <a:r>
              <a:rPr lang="en-US" altLang="en-US" sz="2400" dirty="0">
                <a:solidFill>
                  <a:srgbClr val="111111"/>
                </a:solidFill>
                <a:effectLst/>
              </a:rPr>
              <a:t>If you are not going to accept, explain why tactfully and honestly</a:t>
            </a:r>
          </a:p>
          <a:p>
            <a:pPr marL="914400" lvl="1" indent="-457200">
              <a:buFont typeface="Arial" panose="020B0604020202020204" pitchFamily="34" charset="0"/>
              <a:buChar char="•"/>
            </a:pPr>
            <a:r>
              <a:rPr lang="en-US" altLang="en-US" sz="2400" dirty="0">
                <a:solidFill>
                  <a:srgbClr val="111111"/>
                </a:solidFill>
                <a:effectLst/>
              </a:rPr>
              <a:t>Reiterate your positive impressions and your regret that the job didn’t work out</a:t>
            </a:r>
          </a:p>
          <a:p>
            <a:pPr marL="457200" indent="-457200">
              <a:lnSpc>
                <a:spcPct val="80000"/>
              </a:lnSpc>
              <a:buFont typeface="Arial" panose="020B0604020202020204" pitchFamily="34" charset="0"/>
              <a:buChar char="•"/>
            </a:pPr>
            <a:r>
              <a:rPr lang="en-US" altLang="en-US" sz="2400" dirty="0">
                <a:solidFill>
                  <a:srgbClr val="111111"/>
                </a:solidFill>
              </a:rPr>
              <a:t>These will be your colleagues, work with them as if they already are</a:t>
            </a:r>
            <a:endParaRPr lang="en-US" altLang="en-US" sz="2400" dirty="0">
              <a:solidFill>
                <a:srgbClr val="1C1C1C"/>
              </a:solidFill>
            </a:endParaRPr>
          </a:p>
          <a:p>
            <a:pPr marL="457200" indent="-457200">
              <a:lnSpc>
                <a:spcPct val="80000"/>
              </a:lnSpc>
              <a:buFont typeface="Arial" panose="020B0604020202020204" pitchFamily="34" charset="0"/>
              <a:buChar char="•"/>
            </a:pPr>
            <a:r>
              <a:rPr lang="en-US" altLang="en-US" sz="2400" dirty="0">
                <a:solidFill>
                  <a:srgbClr val="1C1C1C"/>
                </a:solidFill>
              </a:rPr>
              <a:t>RELAX! It's natural to feel uncomfortable discussing salary</a:t>
            </a:r>
          </a:p>
          <a:p>
            <a:pPr marL="457200" indent="-457200">
              <a:lnSpc>
                <a:spcPct val="80000"/>
              </a:lnSpc>
              <a:buFont typeface="Arial" panose="020B0604020202020204" pitchFamily="34" charset="0"/>
              <a:buChar char="•"/>
            </a:pPr>
            <a:r>
              <a:rPr lang="en-US" altLang="en-US" sz="2400" dirty="0">
                <a:solidFill>
                  <a:srgbClr val="1C1C1C"/>
                </a:solidFill>
              </a:rPr>
              <a:t>Competing offers, speed up process</a:t>
            </a:r>
          </a:p>
          <a:p>
            <a:endParaRPr lang="en-US" altLang="en-US" dirty="0">
              <a:effectLst/>
            </a:endParaRPr>
          </a:p>
          <a:p>
            <a:endParaRPr lang="en-US" altLang="en-US" dirty="0">
              <a:effectLst/>
            </a:endParaRPr>
          </a:p>
          <a:p>
            <a:pPr>
              <a:buFontTx/>
              <a:buNone/>
            </a:pPr>
            <a:endParaRPr lang="en-US" altLang="en-US" dirty="0">
              <a:effectLst/>
            </a:endParaRPr>
          </a:p>
          <a:p>
            <a:endParaRPr lang="en-US" altLang="en-US" dirty="0">
              <a:effectLst/>
            </a:endParaRPr>
          </a:p>
        </p:txBody>
      </p:sp>
    </p:spTree>
    <p:extLst>
      <p:ext uri="{BB962C8B-B14F-4D97-AF65-F5344CB8AC3E}">
        <p14:creationId xmlns:p14="http://schemas.microsoft.com/office/powerpoint/2010/main" val="2668683965"/>
      </p:ext>
    </p:extLst>
  </p:cSld>
  <p:clrMapOvr>
    <a:masterClrMapping/>
  </p:clrMapOvr>
  <p:transition>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1066800" y="1027113"/>
            <a:ext cx="701040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rgbClr val="BB0000"/>
                </a:solidFill>
              </a:rPr>
              <a:t>Questions?</a:t>
            </a:r>
            <a:br>
              <a:rPr lang="en-US" altLang="en-US" dirty="0">
                <a:solidFill>
                  <a:srgbClr val="BB0000"/>
                </a:solidFill>
              </a:rPr>
            </a:br>
            <a:br>
              <a:rPr lang="en-US" altLang="en-US" dirty="0">
                <a:solidFill>
                  <a:srgbClr val="BB0000"/>
                </a:solidFill>
              </a:rPr>
            </a:br>
            <a:endParaRPr lang="en-US" altLang="en-US" dirty="0"/>
          </a:p>
        </p:txBody>
      </p:sp>
      <p:sp>
        <p:nvSpPr>
          <p:cNvPr id="73731" name="Text Box 4"/>
          <p:cNvSpPr txBox="1">
            <a:spLocks noChangeArrowheads="1"/>
          </p:cNvSpPr>
          <p:nvPr/>
        </p:nvSpPr>
        <p:spPr bwMode="auto">
          <a:xfrm>
            <a:off x="1066801" y="3482975"/>
            <a:ext cx="732416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t>Wilhelm.118@osu.edu</a:t>
            </a:r>
          </a:p>
          <a:p>
            <a:pPr algn="ctr" eaLnBrk="1" hangingPunct="1"/>
            <a:r>
              <a:rPr lang="en-US" altLang="en-US" sz="2400" dirty="0"/>
              <a:t>Career Counseling and Support Services</a:t>
            </a:r>
          </a:p>
          <a:p>
            <a:pPr algn="ctr" eaLnBrk="1" hangingPunct="1"/>
            <a:r>
              <a:rPr lang="en-US" altLang="en-US" sz="2400" dirty="0"/>
              <a:t>Younkin Success Center, 2</a:t>
            </a:r>
            <a:r>
              <a:rPr lang="en-US" altLang="en-US" sz="2400" baseline="30000" dirty="0"/>
              <a:t>nd</a:t>
            </a:r>
            <a:r>
              <a:rPr lang="en-US" altLang="en-US" sz="2400" dirty="0"/>
              <a:t> Floor</a:t>
            </a:r>
          </a:p>
          <a:p>
            <a:pPr algn="ctr" eaLnBrk="1" hangingPunct="1"/>
            <a:r>
              <a:rPr lang="en-US" altLang="en-US" sz="2400" dirty="0"/>
              <a:t>614-688-3898</a:t>
            </a:r>
          </a:p>
          <a:p>
            <a:pPr algn="ctr" eaLnBrk="1" hangingPunct="1"/>
            <a:r>
              <a:rPr lang="en-US" altLang="en-US" sz="2400" dirty="0">
                <a:hlinkClick r:id="rId3"/>
              </a:rPr>
              <a:t>www.ccss.osu.edu</a:t>
            </a:r>
            <a:endParaRPr lang="en-US" altLang="en-US" sz="2400" dirty="0"/>
          </a:p>
          <a:p>
            <a:pPr algn="ctr" eaLnBrk="1" hangingPunct="1"/>
            <a:endParaRPr lang="en-US" altLang="en-US" dirty="0"/>
          </a:p>
        </p:txBody>
      </p:sp>
    </p:spTree>
    <p:extLst>
      <p:ext uri="{BB962C8B-B14F-4D97-AF65-F5344CB8AC3E}">
        <p14:creationId xmlns:p14="http://schemas.microsoft.com/office/powerpoint/2010/main" val="1998591200"/>
      </p:ext>
    </p:extLst>
  </p:cSld>
  <p:clrMapOvr>
    <a:masterClrMapping/>
  </p:clrMapOvr>
  <p:transition>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3"/>
          </p:nvPr>
        </p:nvSpPr>
        <p:spPr bwMode="auto">
          <a:xfrm>
            <a:off x="525463" y="1839913"/>
            <a:ext cx="8229600" cy="4041775"/>
          </a:xfrm>
          <a:ln>
            <a:miter lim="800000"/>
            <a:headEnd/>
            <a:tailEnd/>
          </a:ln>
          <a:extLst>
            <a:ext uri="{909E8E84-426E-40DD-AFC4-6F175D3DCCD1}">
              <a14:hiddenFill xmlns:a14="http://schemas.microsoft.com/office/drawing/2010/main">
                <a:solidFill>
                  <a:srgbClr val="FFFFFF"/>
                </a:solidFill>
              </a14:hiddenFill>
            </a:ext>
            <a:ext uri="{FAA26D3D-D897-4be2-8F04-BA451C77F1D7}"/>
          </a:extLst>
        </p:spPr>
        <p:txBody>
          <a:bodyPr vert="horz" wrap="square" lIns="91440" tIns="45720" rIns="91440" bIns="45720" numCol="1" anchor="t" anchorCtr="0" compatLnSpc="1">
            <a:prstTxWarp prst="textNoShape">
              <a:avLst/>
            </a:prstTxWarp>
          </a:bodyPr>
          <a:lstStyle/>
          <a:p>
            <a:pPr marL="457200" indent="-457200">
              <a:buFont typeface="+mj-lt"/>
              <a:buAutoNum type="arabicPeriod"/>
              <a:defRPr/>
            </a:pPr>
            <a:r>
              <a:rPr lang="en-US" altLang="en-US" sz="2400" dirty="0">
                <a:solidFill>
                  <a:srgbClr val="000000"/>
                </a:solidFill>
                <a:ea typeface="ＭＳ Ｐゴシック" pitchFamily="34" charset="-128"/>
              </a:rPr>
              <a:t>What’s your BATNA? (Best Alternative to a Negotiated Agreement)</a:t>
            </a:r>
          </a:p>
          <a:p>
            <a:pPr marL="457200" indent="-457200">
              <a:buFont typeface="+mj-lt"/>
              <a:buAutoNum type="arabicPeriod"/>
              <a:defRPr/>
            </a:pPr>
            <a:r>
              <a:rPr lang="en-US" altLang="en-US" sz="2400" dirty="0">
                <a:solidFill>
                  <a:srgbClr val="000000"/>
                </a:solidFill>
                <a:ea typeface="ＭＳ Ｐゴシック" pitchFamily="34" charset="-128"/>
              </a:rPr>
              <a:t>What’s your Reservation Value? (RV; Bottom line or cutoff point)</a:t>
            </a:r>
          </a:p>
          <a:p>
            <a:pPr marL="457200" indent="-457200">
              <a:buFont typeface="+mj-lt"/>
              <a:buAutoNum type="arabicPeriod"/>
              <a:defRPr/>
            </a:pPr>
            <a:r>
              <a:rPr lang="en-US" altLang="en-US" sz="2400" dirty="0">
                <a:solidFill>
                  <a:srgbClr val="000000"/>
                </a:solidFill>
                <a:ea typeface="ＭＳ Ｐゴシック" pitchFamily="34" charset="-128"/>
              </a:rPr>
              <a:t>What’s then the Contract Zone? (The difference between your bottom line and their highest number)</a:t>
            </a:r>
          </a:p>
          <a:p>
            <a:pPr marL="457200" indent="-457200">
              <a:buFont typeface="+mj-lt"/>
              <a:buAutoNum type="arabicPeriod"/>
              <a:defRPr/>
            </a:pPr>
            <a:r>
              <a:rPr lang="en-US" altLang="en-US" sz="2400" dirty="0">
                <a:solidFill>
                  <a:srgbClr val="000000"/>
                </a:solidFill>
                <a:ea typeface="ＭＳ Ｐゴシック" pitchFamily="34" charset="-128"/>
              </a:rPr>
              <a:t>What’s your Target Value? (What would you like to get?)</a:t>
            </a:r>
          </a:p>
          <a:p>
            <a:pPr marL="914400" lvl="1" indent="-457200">
              <a:spcBef>
                <a:spcPts val="0"/>
              </a:spcBef>
              <a:buClr>
                <a:srgbClr val="BB0000"/>
              </a:buClr>
              <a:buFont typeface="Arial"/>
              <a:buChar char="•"/>
              <a:defRPr/>
            </a:pPr>
            <a:r>
              <a:rPr lang="en-US" altLang="en-US" sz="2000" dirty="0">
                <a:solidFill>
                  <a:srgbClr val="000000"/>
                </a:solidFill>
                <a:cs typeface="Arial" pitchFamily="34" charset="0"/>
              </a:rPr>
              <a:t>Your Target value should be: </a:t>
            </a:r>
          </a:p>
          <a:p>
            <a:pPr marL="914400" lvl="1" indent="-457200">
              <a:spcBef>
                <a:spcPts val="0"/>
              </a:spcBef>
              <a:buClr>
                <a:srgbClr val="BB0000"/>
              </a:buClr>
              <a:buFont typeface="Arial"/>
              <a:buChar char="•"/>
              <a:defRPr/>
            </a:pPr>
            <a:r>
              <a:rPr lang="en-US" altLang="en-US" sz="2000" dirty="0">
                <a:solidFill>
                  <a:srgbClr val="000000"/>
                </a:solidFill>
                <a:cs typeface="Arial" pitchFamily="34" charset="0"/>
              </a:rPr>
              <a:t>Better than your BATNA</a:t>
            </a:r>
          </a:p>
          <a:p>
            <a:pPr marL="914400" lvl="1" indent="-457200">
              <a:spcBef>
                <a:spcPts val="0"/>
              </a:spcBef>
              <a:buClr>
                <a:srgbClr val="BB0000"/>
              </a:buClr>
              <a:buFont typeface="Arial"/>
              <a:buChar char="•"/>
              <a:defRPr/>
            </a:pPr>
            <a:r>
              <a:rPr lang="en-US" altLang="en-US" sz="2000" dirty="0">
                <a:solidFill>
                  <a:srgbClr val="000000"/>
                </a:solidFill>
                <a:cs typeface="Arial" pitchFamily="34" charset="0"/>
              </a:rPr>
              <a:t>Ambitious (pushing the limits of what’s possible)</a:t>
            </a:r>
          </a:p>
          <a:p>
            <a:pPr marL="914400" lvl="1" indent="-457200">
              <a:spcBef>
                <a:spcPts val="0"/>
              </a:spcBef>
              <a:buClr>
                <a:srgbClr val="BB0000"/>
              </a:buClr>
              <a:buFont typeface="Arial"/>
              <a:buChar char="•"/>
              <a:defRPr/>
            </a:pPr>
            <a:r>
              <a:rPr lang="en-US" altLang="en-US" sz="2000" dirty="0">
                <a:solidFill>
                  <a:srgbClr val="000000"/>
                </a:solidFill>
                <a:cs typeface="Arial" pitchFamily="34" charset="0"/>
              </a:rPr>
              <a:t>Realistic – something the other side might agree to</a:t>
            </a:r>
          </a:p>
          <a:p>
            <a:pPr marL="514350" indent="-514350">
              <a:buClr>
                <a:srgbClr val="C00000"/>
              </a:buClr>
              <a:defRPr/>
            </a:pPr>
            <a:endParaRPr lang="en-US" altLang="en-US" sz="2800" dirty="0">
              <a:solidFill>
                <a:schemeClr val="tx1"/>
              </a:solidFill>
              <a:ea typeface="ＭＳ Ｐゴシック" pitchFamily="34" charset="-128"/>
            </a:endParaRPr>
          </a:p>
        </p:txBody>
      </p:sp>
      <p:sp>
        <p:nvSpPr>
          <p:cNvPr id="29699" name="TextBox 3"/>
          <p:cNvSpPr txBox="1">
            <a:spLocks noChangeArrowheads="1"/>
          </p:cNvSpPr>
          <p:nvPr/>
        </p:nvSpPr>
        <p:spPr bwMode="auto">
          <a:xfrm>
            <a:off x="525463" y="1131888"/>
            <a:ext cx="8440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a:solidFill>
                  <a:srgbClr val="C00000"/>
                </a:solidFill>
              </a:rPr>
              <a:t>Synthesize this information</a:t>
            </a:r>
          </a:p>
        </p:txBody>
      </p:sp>
    </p:spTree>
    <p:extLst>
      <p:ext uri="{BB962C8B-B14F-4D97-AF65-F5344CB8AC3E}">
        <p14:creationId xmlns:p14="http://schemas.microsoft.com/office/powerpoint/2010/main" val="403252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344" y="1171719"/>
            <a:ext cx="7924800" cy="4419600"/>
          </a:xfrm>
        </p:spPr>
        <p:txBody>
          <a:bodyPr/>
          <a:lstStyle/>
          <a:p>
            <a:r>
              <a:rPr lang="en-US" dirty="0"/>
              <a:t>Know your budget and what you realistically need/want-Bottom line</a:t>
            </a:r>
          </a:p>
          <a:p>
            <a:pPr marL="514350" indent="-514350">
              <a:buAutoNum type="arabicParenR"/>
            </a:pPr>
            <a:r>
              <a:rPr lang="en-US" sz="2400" dirty="0"/>
              <a:t>Budget today</a:t>
            </a:r>
          </a:p>
          <a:p>
            <a:pPr marL="971550" lvl="1" indent="-514350">
              <a:buFont typeface="+mj-lt"/>
              <a:buAutoNum type="alphaLcPeriod"/>
            </a:pPr>
            <a:r>
              <a:rPr lang="en-US" sz="2400" dirty="0"/>
              <a:t>Mint, Wally, Personal Capital, </a:t>
            </a:r>
            <a:r>
              <a:rPr lang="en-US" sz="2400" dirty="0">
                <a:hlinkClick r:id="rId3"/>
              </a:rPr>
              <a:t>YNAB</a:t>
            </a:r>
            <a:r>
              <a:rPr lang="en-US" sz="2400" dirty="0"/>
              <a:t>, Spreadsheet</a:t>
            </a:r>
          </a:p>
          <a:p>
            <a:pPr marL="514350" indent="-514350">
              <a:buFont typeface="+mj-lt"/>
              <a:buAutoNum type="arabicParenR"/>
            </a:pPr>
            <a:r>
              <a:rPr lang="en-US" sz="2400" dirty="0"/>
              <a:t>Know how much you need for tomorrow</a:t>
            </a:r>
          </a:p>
          <a:p>
            <a:pPr marL="971550" lvl="1" indent="-514350">
              <a:buFont typeface="+mj-lt"/>
              <a:buAutoNum type="alphaLcPeriod"/>
            </a:pPr>
            <a:r>
              <a:rPr lang="en-US" sz="2400" dirty="0"/>
              <a:t>Budget Calculators</a:t>
            </a:r>
          </a:p>
          <a:p>
            <a:pPr marL="971550" lvl="1" indent="-514350">
              <a:buFont typeface="+mj-lt"/>
              <a:buAutoNum type="alphaLcPeriod"/>
            </a:pPr>
            <a:r>
              <a:rPr lang="en-US" sz="2400" dirty="0">
                <a:hlinkClick r:id="rId4"/>
              </a:rPr>
              <a:t>You can deal with it</a:t>
            </a:r>
            <a:r>
              <a:rPr lang="en-US" sz="2400" dirty="0"/>
              <a:t>, mapping your future </a:t>
            </a:r>
          </a:p>
          <a:p>
            <a:pPr marL="514350" indent="-514350">
              <a:buFont typeface="+mj-lt"/>
              <a:buAutoNum type="arabicParenR"/>
            </a:pPr>
            <a:r>
              <a:rPr lang="en-US" sz="2400" dirty="0"/>
              <a:t>OSU Wellness Office</a:t>
            </a:r>
          </a:p>
          <a:p>
            <a:pPr marL="971550" lvl="1" indent="-514350">
              <a:buFont typeface="+mj-lt"/>
              <a:buAutoNum type="alphaLcPeriod"/>
            </a:pPr>
            <a:r>
              <a:rPr lang="en-US" sz="2400" dirty="0">
                <a:hlinkClick r:id="rId5"/>
              </a:rPr>
              <a:t>https://swc.osu.edu/services/financial-education/financial-coaching/</a:t>
            </a:r>
            <a:endParaRPr lang="en-US" sz="2400" dirty="0"/>
          </a:p>
          <a:p>
            <a:endParaRPr lang="en-US" sz="2400" dirty="0"/>
          </a:p>
          <a:p>
            <a:pPr lvl="1"/>
            <a:endParaRPr lang="en-US" sz="2000" dirty="0"/>
          </a:p>
          <a:p>
            <a:pPr marL="971550" lvl="1" indent="-514350">
              <a:buFont typeface="+mj-lt"/>
              <a:buAutoNum type="alphaLcPeriod"/>
            </a:pPr>
            <a:endParaRPr lang="en-US" dirty="0"/>
          </a:p>
          <a:p>
            <a:pPr marL="514350" indent="-514350">
              <a:buFont typeface="+mj-lt"/>
              <a:buAutoNum type="arabicParenR"/>
            </a:pPr>
            <a:endParaRPr lang="en-US" dirty="0"/>
          </a:p>
        </p:txBody>
      </p:sp>
    </p:spTree>
    <p:extLst>
      <p:ext uri="{BB962C8B-B14F-4D97-AF65-F5344CB8AC3E}">
        <p14:creationId xmlns:p14="http://schemas.microsoft.com/office/powerpoint/2010/main" val="778991113"/>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072" y="1270193"/>
            <a:ext cx="7924800" cy="4419600"/>
          </a:xfrm>
        </p:spPr>
        <p:txBody>
          <a:bodyPr/>
          <a:lstStyle/>
          <a:p>
            <a:r>
              <a:rPr lang="en-US" dirty="0"/>
              <a:t>Know your budget and what you realistically need/want</a:t>
            </a:r>
          </a:p>
          <a:p>
            <a:r>
              <a:rPr lang="en-US" sz="2400" dirty="0"/>
              <a:t>Cost of Living Calculators</a:t>
            </a:r>
          </a:p>
          <a:p>
            <a:pPr marL="514350" indent="-514350">
              <a:buFont typeface="+mj-lt"/>
              <a:buAutoNum type="alphaLcPeriod"/>
            </a:pPr>
            <a:r>
              <a:rPr lang="en-US" sz="2400" dirty="0"/>
              <a:t>Payscale.com Cost of Living Calculator </a:t>
            </a:r>
            <a:r>
              <a:rPr lang="en-US" sz="2400" u="sng" dirty="0">
                <a:hlinkClick r:id="rId3"/>
              </a:rPr>
              <a:t>http://www.payscale.com/cost-of-living-calculator</a:t>
            </a:r>
            <a:endParaRPr lang="en-US" sz="2400" dirty="0"/>
          </a:p>
          <a:p>
            <a:pPr marL="514350" indent="-514350">
              <a:buFont typeface="+mj-lt"/>
              <a:buAutoNum type="alphaLcPeriod"/>
            </a:pPr>
            <a:r>
              <a:rPr lang="en-US" sz="2400" dirty="0" err="1"/>
              <a:t>CNNMoney</a:t>
            </a:r>
            <a:r>
              <a:rPr lang="en-US" sz="2400" dirty="0"/>
              <a:t> Cost of Living Calculator </a:t>
            </a:r>
            <a:r>
              <a:rPr lang="en-US" sz="2400" u="sng" dirty="0">
                <a:hlinkClick r:id="rId4"/>
              </a:rPr>
              <a:t>http://money.cnn.com/calculator/pf/cost-of-living/</a:t>
            </a:r>
            <a:endParaRPr lang="en-US" sz="2400" u="sng" dirty="0"/>
          </a:p>
          <a:p>
            <a:pPr marL="514350" indent="-514350">
              <a:buFont typeface="+mj-lt"/>
              <a:buAutoNum type="alphaLcPeriod"/>
            </a:pPr>
            <a:r>
              <a:rPr lang="en-US" sz="2400" dirty="0"/>
              <a:t>Sperling best places to live</a:t>
            </a:r>
          </a:p>
          <a:p>
            <a:pPr lvl="1"/>
            <a:r>
              <a:rPr lang="en-US" sz="2400" u="sng" dirty="0">
                <a:hlinkClick r:id="rId5"/>
              </a:rPr>
              <a:t>www.bestplaces.net</a:t>
            </a:r>
            <a:endParaRPr lang="en-US" sz="2400" u="sng" dirty="0"/>
          </a:p>
          <a:p>
            <a:pPr lvl="1"/>
            <a:endParaRPr lang="en-US" sz="1600" dirty="0"/>
          </a:p>
          <a:p>
            <a:pPr marL="514350" indent="-514350">
              <a:buFont typeface="+mj-lt"/>
              <a:buAutoNum type="alphaLcPeriod"/>
            </a:pPr>
            <a:endParaRPr lang="en-US" sz="2000" dirty="0"/>
          </a:p>
        </p:txBody>
      </p:sp>
    </p:spTree>
    <p:extLst>
      <p:ext uri="{BB962C8B-B14F-4D97-AF65-F5344CB8AC3E}">
        <p14:creationId xmlns:p14="http://schemas.microsoft.com/office/powerpoint/2010/main" val="4052470553"/>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084" y="1041408"/>
            <a:ext cx="8736036" cy="4419600"/>
          </a:xfrm>
        </p:spPr>
        <p:txBody>
          <a:bodyPr/>
          <a:lstStyle/>
          <a:p>
            <a:r>
              <a:rPr lang="en-US" dirty="0"/>
              <a:t>Know the market and what you can realistically expect to get</a:t>
            </a:r>
          </a:p>
          <a:p>
            <a:pPr marL="514350" indent="-514350">
              <a:buFont typeface="+mj-lt"/>
              <a:buAutoNum type="arabicPeriod"/>
            </a:pPr>
            <a:r>
              <a:rPr lang="en-US" sz="2000" dirty="0"/>
              <a:t>BLS.gov and </a:t>
            </a:r>
            <a:r>
              <a:rPr lang="en-US" sz="2000" dirty="0" err="1"/>
              <a:t>Onet</a:t>
            </a:r>
            <a:endParaRPr lang="en-US" sz="2000" dirty="0"/>
          </a:p>
          <a:p>
            <a:pPr marL="514350" indent="-514350">
              <a:buAutoNum type="arabicPeriod"/>
            </a:pPr>
            <a:r>
              <a:rPr lang="en-US" sz="2000" dirty="0"/>
              <a:t>Salary Estimating Tools: </a:t>
            </a:r>
          </a:p>
          <a:p>
            <a:pPr marL="971550" lvl="1" indent="-514350">
              <a:buFont typeface="+mj-lt"/>
              <a:buAutoNum type="alphaLcParenR"/>
            </a:pPr>
            <a:r>
              <a:rPr lang="en-US" sz="1800" dirty="0"/>
              <a:t>Educate to Career </a:t>
            </a:r>
            <a:r>
              <a:rPr lang="en-US" sz="1800" dirty="0">
                <a:hlinkClick r:id="rId3"/>
              </a:rPr>
              <a:t>https://www.jobsearchintelligence.com/etc/jobseekers/salary-calculator.php</a:t>
            </a:r>
            <a:endParaRPr lang="en-US" sz="1800" dirty="0"/>
          </a:p>
          <a:p>
            <a:pPr marL="971550" lvl="1" indent="-514350">
              <a:buFont typeface="+mj-lt"/>
              <a:buAutoNum type="alphaLcParenR"/>
            </a:pPr>
            <a:r>
              <a:rPr lang="en-US" sz="1800" dirty="0"/>
              <a:t>Salary.com - Provides salaries by job title and location. </a:t>
            </a:r>
            <a:r>
              <a:rPr lang="en-US" sz="1800" u="sng" dirty="0">
                <a:hlinkClick r:id="rId4"/>
              </a:rPr>
              <a:t>www.salary.com</a:t>
            </a:r>
            <a:endParaRPr lang="en-US" sz="1800" dirty="0"/>
          </a:p>
          <a:p>
            <a:pPr marL="971550" lvl="1" indent="-514350">
              <a:buFont typeface="+mj-lt"/>
              <a:buAutoNum type="alphaLcParenR"/>
            </a:pPr>
            <a:r>
              <a:rPr lang="en-US" sz="1800" dirty="0"/>
              <a:t>Payscale.com – Accurate, real-time salary reports based on your job title, location, education, skills and experience. </a:t>
            </a:r>
            <a:r>
              <a:rPr lang="en-US" sz="1800" u="sng" dirty="0">
                <a:hlinkClick r:id="rId5"/>
              </a:rPr>
              <a:t>www.payscale.com</a:t>
            </a:r>
            <a:endParaRPr lang="en-US" sz="1800" dirty="0"/>
          </a:p>
          <a:p>
            <a:pPr marL="514350" indent="-514350">
              <a:buFont typeface="+mj-lt"/>
              <a:buAutoNum type="arabicPeriod"/>
            </a:pPr>
            <a:r>
              <a:rPr lang="en-US" sz="2000" dirty="0"/>
              <a:t>Higheredjobs.com - </a:t>
            </a:r>
            <a:r>
              <a:rPr lang="en-US" sz="2000" dirty="0">
                <a:hlinkClick r:id="rId6"/>
              </a:rPr>
              <a:t>https://www.higheredjobs.com/salary/salaryDisplay.cfm?SurveyID=37</a:t>
            </a:r>
            <a:endParaRPr lang="en-US" sz="2000" dirty="0"/>
          </a:p>
          <a:p>
            <a:pPr marL="514350" indent="-514350">
              <a:buFont typeface="+mj-lt"/>
              <a:buAutoNum type="arabicPeriod"/>
            </a:pPr>
            <a:r>
              <a:rPr lang="en-US" sz="2000" dirty="0"/>
              <a:t>American Association of University Professors’ faculty salary survey </a:t>
            </a:r>
            <a:r>
              <a:rPr lang="en-US" sz="2000" dirty="0">
                <a:hlinkClick r:id="rId7"/>
              </a:rPr>
              <a:t>https://www.aaup.org/our-work/research/annual-report-economic-status-profession</a:t>
            </a:r>
            <a:r>
              <a:rPr lang="en-US" sz="2000" dirty="0"/>
              <a:t> </a:t>
            </a:r>
          </a:p>
        </p:txBody>
      </p:sp>
    </p:spTree>
    <p:extLst>
      <p:ext uri="{BB962C8B-B14F-4D97-AF65-F5344CB8AC3E}">
        <p14:creationId xmlns:p14="http://schemas.microsoft.com/office/powerpoint/2010/main" val="3503053279"/>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084" y="1041408"/>
            <a:ext cx="8736036" cy="4419600"/>
          </a:xfrm>
        </p:spPr>
        <p:txBody>
          <a:bodyPr/>
          <a:lstStyle/>
          <a:p>
            <a:r>
              <a:rPr lang="en-US" dirty="0"/>
              <a:t>Know the market and what you can realistically expect to get</a:t>
            </a:r>
            <a:endParaRPr lang="en-US" sz="2000" dirty="0"/>
          </a:p>
          <a:p>
            <a:pPr>
              <a:spcBef>
                <a:spcPts val="600"/>
              </a:spcBef>
            </a:pPr>
            <a:endParaRPr lang="en-US" altLang="en-US" sz="2400" dirty="0">
              <a:solidFill>
                <a:srgbClr val="111111"/>
              </a:solidFill>
            </a:endParaRPr>
          </a:p>
          <a:p>
            <a:pPr marL="457200" indent="-457200">
              <a:spcBef>
                <a:spcPts val="600"/>
              </a:spcBef>
              <a:buAutoNum type="arabicPeriod" startAt="5"/>
            </a:pPr>
            <a:r>
              <a:rPr lang="en-US" altLang="en-US" sz="2400" dirty="0">
                <a:solidFill>
                  <a:srgbClr val="111111"/>
                </a:solidFill>
              </a:rPr>
              <a:t>Ask your friends and networking contacts </a:t>
            </a:r>
          </a:p>
          <a:p>
            <a:pPr marL="457200" indent="-457200">
              <a:spcBef>
                <a:spcPts val="600"/>
              </a:spcBef>
              <a:buAutoNum type="arabicPeriod" startAt="5"/>
            </a:pPr>
            <a:r>
              <a:rPr lang="en-US" altLang="en-US" sz="2400" dirty="0">
                <a:solidFill>
                  <a:srgbClr val="111111"/>
                </a:solidFill>
              </a:rPr>
              <a:t>Use job listings, which indicate salaries for related positions*</a:t>
            </a:r>
            <a:endParaRPr lang="en-US" altLang="en-US" sz="2400" dirty="0"/>
          </a:p>
          <a:p>
            <a:pPr marL="457200" indent="-457200">
              <a:spcBef>
                <a:spcPts val="600"/>
              </a:spcBef>
              <a:buAutoNum type="arabicPeriod" startAt="5"/>
            </a:pPr>
            <a:r>
              <a:rPr lang="en-US" sz="2400" dirty="0"/>
              <a:t>Check online databases for specific state schools</a:t>
            </a:r>
          </a:p>
          <a:p>
            <a:pPr marL="457200" indent="-457200">
              <a:spcBef>
                <a:spcPts val="600"/>
              </a:spcBef>
              <a:buFont typeface="Arial"/>
              <a:buAutoNum type="arabicPeriod" startAt="5"/>
            </a:pPr>
            <a:r>
              <a:rPr lang="en-US" altLang="en-US" sz="2400" dirty="0">
                <a:solidFill>
                  <a:srgbClr val="1C1C1C"/>
                </a:solidFill>
              </a:rPr>
              <a:t>Don't worry about what your friends are making, the employer certainly isn‘t</a:t>
            </a:r>
          </a:p>
          <a:p>
            <a:pPr marL="457200" indent="-457200">
              <a:spcBef>
                <a:spcPts val="600"/>
              </a:spcBef>
              <a:buAutoNum type="arabicPeriod" startAt="5"/>
            </a:pPr>
            <a:endParaRPr lang="en-US" sz="2400" dirty="0"/>
          </a:p>
          <a:p>
            <a:pPr marL="514350" indent="-514350">
              <a:buFont typeface="+mj-lt"/>
              <a:buAutoNum type="alphaLcPeriod"/>
            </a:pPr>
            <a:endParaRPr lang="en-US" sz="2000" dirty="0"/>
          </a:p>
        </p:txBody>
      </p:sp>
    </p:spTree>
    <p:extLst>
      <p:ext uri="{BB962C8B-B14F-4D97-AF65-F5344CB8AC3E}">
        <p14:creationId xmlns:p14="http://schemas.microsoft.com/office/powerpoint/2010/main" val="2647982142"/>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81000" y="903514"/>
            <a:ext cx="8385175" cy="909411"/>
          </a:xfrm>
        </p:spPr>
        <p:txBody>
          <a:bodyPr/>
          <a:lstStyle/>
          <a:p>
            <a:pPr algn="l"/>
            <a:r>
              <a:rPr lang="en-US" altLang="en-US" sz="3200" dirty="0"/>
              <a:t>What do you need to know in order to negotiate?</a:t>
            </a:r>
            <a:br>
              <a:rPr lang="en-US" altLang="en-US" sz="4000" dirty="0"/>
            </a:br>
            <a:endParaRPr lang="en-US" altLang="en-US" sz="4000" dirty="0"/>
          </a:p>
        </p:txBody>
      </p:sp>
      <p:sp>
        <p:nvSpPr>
          <p:cNvPr id="20483" name="Rectangle 3"/>
          <p:cNvSpPr>
            <a:spLocks noGrp="1" noRot="1" noChangeArrowheads="1"/>
          </p:cNvSpPr>
          <p:nvPr>
            <p:ph type="body" idx="1"/>
          </p:nvPr>
        </p:nvSpPr>
        <p:spPr>
          <a:xfrm>
            <a:off x="382587" y="1812925"/>
            <a:ext cx="8229600" cy="4038600"/>
          </a:xfrm>
        </p:spPr>
        <p:txBody>
          <a:bodyPr lIns="0" tIns="0" rIns="0" bIns="0"/>
          <a:lstStyle/>
          <a:p>
            <a:pPr marL="609600" indent="-609600">
              <a:lnSpc>
                <a:spcPct val="80000"/>
              </a:lnSpc>
              <a:buFontTx/>
              <a:buNone/>
            </a:pPr>
            <a:endParaRPr lang="en-US" altLang="en-US" sz="2400" dirty="0">
              <a:solidFill>
                <a:srgbClr val="111111"/>
              </a:solidFill>
              <a:effectLst/>
            </a:endParaRPr>
          </a:p>
          <a:p>
            <a:pPr>
              <a:lnSpc>
                <a:spcPct val="80000"/>
              </a:lnSpc>
            </a:pPr>
            <a:r>
              <a:rPr lang="en-US" altLang="en-US" sz="2400" dirty="0">
                <a:solidFill>
                  <a:srgbClr val="111111"/>
                </a:solidFill>
                <a:effectLst/>
              </a:rPr>
              <a:t>Negotiating must be done with a careful eye to:</a:t>
            </a:r>
          </a:p>
          <a:p>
            <a:pPr marL="800100" lvl="1" indent="-342900">
              <a:lnSpc>
                <a:spcPct val="80000"/>
              </a:lnSpc>
              <a:buFont typeface="Arial" panose="020B0604020202020204" pitchFamily="34" charset="0"/>
              <a:buChar char="•"/>
            </a:pPr>
            <a:r>
              <a:rPr lang="en-US" altLang="en-US" sz="2400" dirty="0">
                <a:solidFill>
                  <a:srgbClr val="111111"/>
                </a:solidFill>
              </a:rPr>
              <a:t>Size</a:t>
            </a:r>
          </a:p>
          <a:p>
            <a:pPr marL="800100" lvl="1" indent="-342900">
              <a:lnSpc>
                <a:spcPct val="80000"/>
              </a:lnSpc>
              <a:buFont typeface="Arial" panose="020B0604020202020204" pitchFamily="34" charset="0"/>
              <a:buChar char="•"/>
            </a:pPr>
            <a:r>
              <a:rPr lang="en-US" altLang="en-US" sz="2400" dirty="0">
                <a:solidFill>
                  <a:srgbClr val="111111"/>
                </a:solidFill>
                <a:effectLst/>
              </a:rPr>
              <a:t>Type</a:t>
            </a:r>
          </a:p>
          <a:p>
            <a:pPr marL="800100" lvl="1" indent="-342900">
              <a:lnSpc>
                <a:spcPct val="80000"/>
              </a:lnSpc>
              <a:buFont typeface="Arial" panose="020B0604020202020204" pitchFamily="34" charset="0"/>
              <a:buChar char="•"/>
            </a:pPr>
            <a:r>
              <a:rPr lang="en-US" altLang="en-US" sz="2400" dirty="0">
                <a:solidFill>
                  <a:srgbClr val="111111"/>
                </a:solidFill>
              </a:rPr>
              <a:t>Rank of institution</a:t>
            </a:r>
          </a:p>
          <a:p>
            <a:pPr marL="800100" lvl="1" indent="-342900">
              <a:lnSpc>
                <a:spcPct val="80000"/>
              </a:lnSpc>
              <a:buFont typeface="Arial" panose="020B0604020202020204" pitchFamily="34" charset="0"/>
              <a:buChar char="•"/>
            </a:pPr>
            <a:r>
              <a:rPr lang="en-US" altLang="en-US" sz="2400" dirty="0">
                <a:solidFill>
                  <a:srgbClr val="111111"/>
                </a:solidFill>
              </a:rPr>
              <a:t>Size and rank of department</a:t>
            </a:r>
          </a:p>
          <a:p>
            <a:pPr marL="800100" lvl="1" indent="-342900">
              <a:lnSpc>
                <a:spcPct val="80000"/>
              </a:lnSpc>
              <a:buFont typeface="Arial" panose="020B0604020202020204" pitchFamily="34" charset="0"/>
              <a:buChar char="•"/>
            </a:pPr>
            <a:r>
              <a:rPr lang="en-US" altLang="en-US" sz="2400" dirty="0">
                <a:solidFill>
                  <a:srgbClr val="111111"/>
                </a:solidFill>
              </a:rPr>
              <a:t>Overall comparative wealth and endowment of the institution</a:t>
            </a:r>
          </a:p>
          <a:p>
            <a:pPr marL="800100" lvl="1" indent="-342900">
              <a:lnSpc>
                <a:spcPct val="80000"/>
              </a:lnSpc>
              <a:buFont typeface="Arial" panose="020B0604020202020204" pitchFamily="34" charset="0"/>
              <a:buChar char="•"/>
            </a:pPr>
            <a:r>
              <a:rPr lang="en-US" altLang="en-US" sz="2400" dirty="0">
                <a:solidFill>
                  <a:srgbClr val="111111"/>
                </a:solidFill>
              </a:rPr>
              <a:t>Its local culture (</a:t>
            </a:r>
            <a:r>
              <a:rPr lang="en-US" altLang="en-US" sz="2400" dirty="0" err="1">
                <a:solidFill>
                  <a:srgbClr val="111111"/>
                </a:solidFill>
              </a:rPr>
              <a:t>i.e</a:t>
            </a:r>
            <a:r>
              <a:rPr lang="en-US" altLang="en-US" sz="2400" dirty="0">
                <a:solidFill>
                  <a:srgbClr val="111111"/>
                </a:solidFill>
              </a:rPr>
              <a:t> unionized)</a:t>
            </a:r>
          </a:p>
          <a:p>
            <a:pPr marL="800100" lvl="1" indent="-342900">
              <a:lnSpc>
                <a:spcPct val="80000"/>
              </a:lnSpc>
              <a:buFont typeface="Arial" panose="020B0604020202020204" pitchFamily="34" charset="0"/>
              <a:buChar char="•"/>
            </a:pPr>
            <a:r>
              <a:rPr lang="en-US" altLang="en-US" sz="2400" dirty="0">
                <a:solidFill>
                  <a:srgbClr val="111111"/>
                </a:solidFill>
              </a:rPr>
              <a:t>Historical conditions of salary compression (offer cannot be higher than tenured colleagues who have been working for years with minimal or no raise)</a:t>
            </a:r>
          </a:p>
          <a:p>
            <a:pPr marL="800100" lvl="1" indent="-342900">
              <a:lnSpc>
                <a:spcPct val="80000"/>
              </a:lnSpc>
              <a:buFont typeface="Arial" panose="020B0604020202020204" pitchFamily="34" charset="0"/>
              <a:buChar char="•"/>
            </a:pPr>
            <a:endParaRPr lang="en-US" altLang="en-US" sz="1800" dirty="0">
              <a:solidFill>
                <a:srgbClr val="111111"/>
              </a:solidFill>
              <a:effectLst/>
            </a:endParaRPr>
          </a:p>
          <a:p>
            <a:pPr marL="609600" indent="-609600">
              <a:lnSpc>
                <a:spcPct val="80000"/>
              </a:lnSpc>
            </a:pPr>
            <a:endParaRPr lang="en-US" altLang="en-US" sz="2200" dirty="0">
              <a:solidFill>
                <a:srgbClr val="111111"/>
              </a:solidFill>
            </a:endParaRPr>
          </a:p>
        </p:txBody>
      </p:sp>
    </p:spTree>
    <p:extLst>
      <p:ext uri="{BB962C8B-B14F-4D97-AF65-F5344CB8AC3E}">
        <p14:creationId xmlns:p14="http://schemas.microsoft.com/office/powerpoint/2010/main" val="4232112617"/>
      </p:ext>
    </p:extLst>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81000" y="391886"/>
            <a:ext cx="8385175" cy="1192439"/>
          </a:xfrm>
        </p:spPr>
        <p:txBody>
          <a:bodyPr/>
          <a:lstStyle/>
          <a:p>
            <a:pPr algn="l"/>
            <a:br>
              <a:rPr lang="en-US" altLang="en-US" sz="4000" dirty="0"/>
            </a:br>
            <a:r>
              <a:rPr lang="en-US" altLang="en-US" sz="3200" dirty="0"/>
              <a:t>Are salaries really negotiable? </a:t>
            </a:r>
          </a:p>
        </p:txBody>
      </p:sp>
      <p:sp>
        <p:nvSpPr>
          <p:cNvPr id="19459" name="Rectangle 3"/>
          <p:cNvSpPr>
            <a:spLocks noGrp="1" noRot="1" noChangeArrowheads="1"/>
          </p:cNvSpPr>
          <p:nvPr>
            <p:ph type="body" idx="1"/>
          </p:nvPr>
        </p:nvSpPr>
        <p:spPr>
          <a:xfrm>
            <a:off x="460375" y="1584325"/>
            <a:ext cx="8145743" cy="5155095"/>
          </a:xfrm>
        </p:spPr>
        <p:txBody>
          <a:bodyPr lIns="0" tIns="0" rIns="0" bIns="0"/>
          <a:lstStyle/>
          <a:p>
            <a:pPr>
              <a:lnSpc>
                <a:spcPct val="80000"/>
              </a:lnSpc>
            </a:pPr>
            <a:r>
              <a:rPr lang="en-US" altLang="en-US" sz="2400" dirty="0">
                <a:solidFill>
                  <a:srgbClr val="CC0000"/>
                </a:solidFill>
                <a:effectLst/>
              </a:rPr>
              <a:t>    </a:t>
            </a:r>
            <a:r>
              <a:rPr lang="en-US" altLang="en-US" sz="2000" b="1" u="sng" dirty="0">
                <a:solidFill>
                  <a:srgbClr val="CC0000"/>
                </a:solidFill>
              </a:rPr>
              <a:t>Yes</a:t>
            </a:r>
            <a:r>
              <a:rPr lang="en-US" altLang="en-US" sz="2000" b="1" dirty="0">
                <a:solidFill>
                  <a:srgbClr val="CC0000"/>
                </a:solidFill>
              </a:rPr>
              <a:t>, and </a:t>
            </a:r>
            <a:r>
              <a:rPr lang="en-US" altLang="en-US" sz="2000" b="1" u="sng" dirty="0">
                <a:solidFill>
                  <a:srgbClr val="CC0000"/>
                </a:solidFill>
              </a:rPr>
              <a:t>no</a:t>
            </a:r>
            <a:r>
              <a:rPr lang="en-US" altLang="en-US" sz="2000" b="1" dirty="0">
                <a:solidFill>
                  <a:srgbClr val="CC0000"/>
                </a:solidFill>
              </a:rPr>
              <a:t>.</a:t>
            </a:r>
            <a:r>
              <a:rPr lang="en-US" altLang="en-US" sz="2000" dirty="0">
                <a:solidFill>
                  <a:srgbClr val="111111"/>
                </a:solidFill>
              </a:rPr>
              <a:t> </a:t>
            </a:r>
          </a:p>
          <a:p>
            <a:pPr>
              <a:lnSpc>
                <a:spcPct val="80000"/>
              </a:lnSpc>
            </a:pPr>
            <a:r>
              <a:rPr lang="en-US" altLang="en-US" sz="2000" dirty="0">
                <a:solidFill>
                  <a:srgbClr val="111111"/>
                </a:solidFill>
              </a:rPr>
              <a:t>Department chair may have little discretion in some of these areas:</a:t>
            </a:r>
          </a:p>
          <a:p>
            <a:pPr>
              <a:lnSpc>
                <a:spcPct val="80000"/>
              </a:lnSpc>
            </a:pPr>
            <a:r>
              <a:rPr lang="en-US" altLang="en-US" sz="2000" dirty="0">
                <a:solidFill>
                  <a:srgbClr val="111111"/>
                </a:solidFill>
              </a:rPr>
              <a:t>salary, benefits, and housing</a:t>
            </a:r>
          </a:p>
          <a:p>
            <a:pPr>
              <a:lnSpc>
                <a:spcPct val="80000"/>
              </a:lnSpc>
            </a:pPr>
            <a:endParaRPr lang="en-US" altLang="en-US" sz="2000" dirty="0">
              <a:solidFill>
                <a:srgbClr val="111111"/>
              </a:solidFill>
            </a:endParaRPr>
          </a:p>
          <a:p>
            <a:pPr>
              <a:lnSpc>
                <a:spcPct val="80000"/>
              </a:lnSpc>
            </a:pPr>
            <a:r>
              <a:rPr lang="en-US" altLang="en-US" sz="2000" dirty="0">
                <a:solidFill>
                  <a:srgbClr val="111111"/>
                </a:solidFill>
              </a:rPr>
              <a:t>Department chair has some flexibility in the use of department funds to cover for:</a:t>
            </a:r>
          </a:p>
          <a:p>
            <a:pPr marL="342900" indent="-342900">
              <a:lnSpc>
                <a:spcPct val="80000"/>
              </a:lnSpc>
              <a:buFont typeface="Arial" panose="020B0604020202020204" pitchFamily="34" charset="0"/>
              <a:buChar char="•"/>
            </a:pPr>
            <a:r>
              <a:rPr lang="en-US" altLang="en-US" sz="2000" dirty="0">
                <a:solidFill>
                  <a:srgbClr val="111111"/>
                </a:solidFill>
              </a:rPr>
              <a:t>summer research </a:t>
            </a:r>
          </a:p>
          <a:p>
            <a:pPr marL="342900" indent="-342900">
              <a:lnSpc>
                <a:spcPct val="80000"/>
              </a:lnSpc>
              <a:buFont typeface="Arial" panose="020B0604020202020204" pitchFamily="34" charset="0"/>
              <a:buChar char="•"/>
            </a:pPr>
            <a:r>
              <a:rPr lang="en-US" altLang="en-US" sz="2000" dirty="0">
                <a:solidFill>
                  <a:srgbClr val="111111"/>
                </a:solidFill>
              </a:rPr>
              <a:t>conference funds</a:t>
            </a:r>
          </a:p>
          <a:p>
            <a:pPr marL="342900" indent="-342900">
              <a:lnSpc>
                <a:spcPct val="80000"/>
              </a:lnSpc>
              <a:buFont typeface="Arial" panose="020B0604020202020204" pitchFamily="34" charset="0"/>
              <a:buChar char="•"/>
            </a:pPr>
            <a:r>
              <a:rPr lang="en-US" altLang="en-US" sz="2000" dirty="0">
                <a:solidFill>
                  <a:srgbClr val="111111"/>
                </a:solidFill>
              </a:rPr>
              <a:t>extra TA(s) or RA(s)</a:t>
            </a:r>
          </a:p>
          <a:p>
            <a:pPr marL="342900" indent="-342900">
              <a:lnSpc>
                <a:spcPct val="80000"/>
              </a:lnSpc>
              <a:buFont typeface="Arial" panose="020B0604020202020204" pitchFamily="34" charset="0"/>
              <a:buChar char="•"/>
            </a:pPr>
            <a:r>
              <a:rPr lang="en-US" altLang="en-US" sz="2000" dirty="0">
                <a:solidFill>
                  <a:srgbClr val="111111"/>
                </a:solidFill>
              </a:rPr>
              <a:t>secretarial help</a:t>
            </a:r>
          </a:p>
          <a:p>
            <a:pPr marL="342900" indent="-342900">
              <a:lnSpc>
                <a:spcPct val="80000"/>
              </a:lnSpc>
              <a:buFont typeface="Arial" panose="020B0604020202020204" pitchFamily="34" charset="0"/>
              <a:buChar char="•"/>
            </a:pPr>
            <a:r>
              <a:rPr lang="en-US" altLang="en-US" sz="2000" dirty="0">
                <a:solidFill>
                  <a:srgbClr val="111111"/>
                </a:solidFill>
              </a:rPr>
              <a:t>lightened teaching loads</a:t>
            </a:r>
          </a:p>
          <a:p>
            <a:pPr>
              <a:lnSpc>
                <a:spcPct val="80000"/>
              </a:lnSpc>
            </a:pPr>
            <a:endParaRPr lang="en-US" altLang="en-US" sz="2000" dirty="0">
              <a:solidFill>
                <a:srgbClr val="111111"/>
              </a:solidFill>
            </a:endParaRPr>
          </a:p>
          <a:p>
            <a:pPr>
              <a:lnSpc>
                <a:spcPct val="80000"/>
              </a:lnSpc>
            </a:pPr>
            <a:r>
              <a:rPr lang="en-US" altLang="en-US" sz="2000" dirty="0">
                <a:solidFill>
                  <a:srgbClr val="111111"/>
                </a:solidFill>
              </a:rPr>
              <a:t>Department chair has some control over: </a:t>
            </a:r>
          </a:p>
          <a:p>
            <a:pPr marL="342900" indent="-342900">
              <a:lnSpc>
                <a:spcPct val="80000"/>
              </a:lnSpc>
              <a:buFont typeface="Arial" panose="020B0604020202020204" pitchFamily="34" charset="0"/>
              <a:buChar char="•"/>
            </a:pPr>
            <a:r>
              <a:rPr lang="en-US" altLang="en-US" sz="2000" dirty="0">
                <a:solidFill>
                  <a:srgbClr val="111111"/>
                </a:solidFill>
              </a:rPr>
              <a:t>computer access and office space </a:t>
            </a:r>
          </a:p>
          <a:p>
            <a:pPr marL="342900" indent="-342900">
              <a:lnSpc>
                <a:spcPct val="80000"/>
              </a:lnSpc>
              <a:buFont typeface="Arial" panose="020B0604020202020204" pitchFamily="34" charset="0"/>
              <a:buChar char="•"/>
            </a:pPr>
            <a:r>
              <a:rPr lang="en-US" altLang="en-US" sz="2000" dirty="0">
                <a:solidFill>
                  <a:srgbClr val="111111"/>
                </a:solidFill>
              </a:rPr>
              <a:t>lab facilities </a:t>
            </a:r>
          </a:p>
          <a:p>
            <a:pPr marL="342900" indent="-342900">
              <a:lnSpc>
                <a:spcPct val="80000"/>
              </a:lnSpc>
              <a:buFont typeface="Arial" panose="020B0604020202020204" pitchFamily="34" charset="0"/>
              <a:buChar char="•"/>
            </a:pPr>
            <a:r>
              <a:rPr lang="en-US" altLang="en-US" sz="2000" dirty="0">
                <a:solidFill>
                  <a:srgbClr val="111111"/>
                </a:solidFill>
              </a:rPr>
              <a:t>parking</a:t>
            </a:r>
            <a:endParaRPr lang="en-US" altLang="en-US" sz="2000" i="1" dirty="0">
              <a:solidFill>
                <a:srgbClr val="111111"/>
              </a:solidFill>
            </a:endParaRPr>
          </a:p>
          <a:p>
            <a:pPr>
              <a:lnSpc>
                <a:spcPct val="80000"/>
              </a:lnSpc>
              <a:buFontTx/>
              <a:buNone/>
            </a:pPr>
            <a:endParaRPr lang="en-US" altLang="en-US" sz="2000" dirty="0">
              <a:solidFill>
                <a:srgbClr val="111111"/>
              </a:solidFill>
              <a:effectLst/>
            </a:endParaRPr>
          </a:p>
          <a:p>
            <a:pPr>
              <a:lnSpc>
                <a:spcPct val="80000"/>
              </a:lnSpc>
              <a:buFontTx/>
              <a:buNone/>
            </a:pPr>
            <a:r>
              <a:rPr lang="en-US" altLang="en-US" sz="2000" i="1" dirty="0">
                <a:solidFill>
                  <a:srgbClr val="111111"/>
                </a:solidFill>
                <a:effectLst/>
              </a:rPr>
              <a:t>    </a:t>
            </a:r>
          </a:p>
        </p:txBody>
      </p:sp>
    </p:spTree>
    <p:extLst>
      <p:ext uri="{BB962C8B-B14F-4D97-AF65-F5344CB8AC3E}">
        <p14:creationId xmlns:p14="http://schemas.microsoft.com/office/powerpoint/2010/main" val="539219962"/>
      </p:ext>
    </p:extLst>
  </p:cSld>
  <p:clrMapOvr>
    <a:masterClrMapping/>
  </p:clrMapOvr>
  <p:transition>
    <p:wipe dir="u"/>
  </p:transition>
</p:sld>
</file>

<file path=ppt/theme/theme1.xml><?xml version="1.0" encoding="utf-8"?>
<a:theme xmlns:a="http://schemas.openxmlformats.org/drawingml/2006/main" name="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6727</TotalTime>
  <Words>2441</Words>
  <Application>Microsoft Office PowerPoint</Application>
  <PresentationFormat>On-screen Show (4:3)</PresentationFormat>
  <Paragraphs>316</Paragraphs>
  <Slides>34</Slides>
  <Notes>34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Times New Roman</vt:lpstr>
      <vt:lpstr>Title Slide</vt:lpstr>
      <vt:lpstr>Content Slide</vt:lpstr>
      <vt:lpstr>PowerPoint Presentation</vt:lpstr>
      <vt:lpstr>Career Counseling and Support Services</vt:lpstr>
      <vt:lpstr>PowerPoint Presentation</vt:lpstr>
      <vt:lpstr>PowerPoint Presentation</vt:lpstr>
      <vt:lpstr>PowerPoint Presentation</vt:lpstr>
      <vt:lpstr>PowerPoint Presentation</vt:lpstr>
      <vt:lpstr>PowerPoint Presentation</vt:lpstr>
      <vt:lpstr>What do you need to know in order to negotiate? </vt:lpstr>
      <vt:lpstr> Are salaries really negotiable? </vt:lpstr>
      <vt:lpstr>If offer is non-negotiable</vt:lpstr>
      <vt:lpstr>When to Negotiate?</vt:lpstr>
      <vt:lpstr>If the application asks for salary information</vt:lpstr>
      <vt:lpstr>If Salary+ comes up early</vt:lpstr>
      <vt:lpstr>If Salary+ comes up early</vt:lpstr>
      <vt:lpstr>Appropriate questions to ask if salary is brought during an interview</vt:lpstr>
      <vt:lpstr>  The Process</vt:lpstr>
      <vt:lpstr>How to respond</vt:lpstr>
      <vt:lpstr>How to respond</vt:lpstr>
      <vt:lpstr>4 possibilities when salary is discussed</vt:lpstr>
      <vt:lpstr>Salary range is acceptable</vt:lpstr>
      <vt:lpstr>Only the top of the range is acceptable</vt:lpstr>
      <vt:lpstr>The entire range is unacceptable</vt:lpstr>
      <vt:lpstr>Interviewer doesn’t give you a range</vt:lpstr>
      <vt:lpstr>Tips on Salary</vt:lpstr>
      <vt:lpstr>Tips on Salary </vt:lpstr>
      <vt:lpstr>What else is negotiable?</vt:lpstr>
      <vt:lpstr>Potential Areas of Negotiation</vt:lpstr>
      <vt:lpstr>Areas of Negotiation</vt:lpstr>
      <vt:lpstr>Areas of Negotiation</vt:lpstr>
      <vt:lpstr>Example</vt:lpstr>
      <vt:lpstr>  Overall</vt:lpstr>
      <vt:lpstr>Last thoughts…</vt:lpstr>
      <vt:lpstr>Questions?  </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Aberegg</dc:creator>
  <cp:lastModifiedBy>Ryan Wilhelm</cp:lastModifiedBy>
  <cp:revision>106</cp:revision>
  <cp:lastPrinted>2019-11-25T21:54:14Z</cp:lastPrinted>
  <dcterms:created xsi:type="dcterms:W3CDTF">2013-05-24T18:55:25Z</dcterms:created>
  <dcterms:modified xsi:type="dcterms:W3CDTF">2020-11-17T19:26:43Z</dcterms:modified>
</cp:coreProperties>
</file>