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51" r:id="rId2"/>
  </p:sldMasterIdLst>
  <p:notesMasterIdLst>
    <p:notesMasterId r:id="rId32"/>
  </p:notesMasterIdLst>
  <p:handoutMasterIdLst>
    <p:handoutMasterId r:id="rId33"/>
  </p:handoutMasterIdLst>
  <p:sldIdLst>
    <p:sldId id="321" r:id="rId3"/>
    <p:sldId id="414" r:id="rId4"/>
    <p:sldId id="309" r:id="rId5"/>
    <p:sldId id="310" r:id="rId6"/>
    <p:sldId id="336" r:id="rId7"/>
    <p:sldId id="311" r:id="rId8"/>
    <p:sldId id="406" r:id="rId9"/>
    <p:sldId id="289" r:id="rId10"/>
    <p:sldId id="313" r:id="rId11"/>
    <p:sldId id="354" r:id="rId12"/>
    <p:sldId id="314" r:id="rId13"/>
    <p:sldId id="394" r:id="rId14"/>
    <p:sldId id="396" r:id="rId15"/>
    <p:sldId id="397" r:id="rId16"/>
    <p:sldId id="402" r:id="rId17"/>
    <p:sldId id="339" r:id="rId18"/>
    <p:sldId id="340" r:id="rId19"/>
    <p:sldId id="317" r:id="rId20"/>
    <p:sldId id="318" r:id="rId21"/>
    <p:sldId id="319" r:id="rId22"/>
    <p:sldId id="398" r:id="rId23"/>
    <p:sldId id="381" r:id="rId24"/>
    <p:sldId id="410" r:id="rId25"/>
    <p:sldId id="411" r:id="rId26"/>
    <p:sldId id="413" r:id="rId27"/>
    <p:sldId id="367" r:id="rId28"/>
    <p:sldId id="407" r:id="rId29"/>
    <p:sldId id="388" r:id="rId30"/>
    <p:sldId id="333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3" autoAdjust="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27F06F-E867-4983-913E-46526BE6F30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A9A503-A0BC-416C-B153-6ABE7BD33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0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8B5E67-328C-428A-A637-5213D1F29E2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3F9656-AD92-409E-88DE-4F790FFB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8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0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1" indent="-286404" defTabSz="93240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16" indent="-229123" defTabSz="93240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62" indent="-229123" defTabSz="93240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09" indent="-229123" defTabSz="93240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55" indent="-229123" defTabSz="932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00" indent="-229123" defTabSz="932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47" indent="-229123" defTabSz="932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093" indent="-229123" defTabSz="932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A7B1B77-7214-4253-91B5-5A9F4BF3F213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9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3FF4E-8FFD-404B-8DE8-4B2C4A66826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3FF4E-8FFD-404B-8DE8-4B2C4A66826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EA9CF-D59F-4E65-86D1-F155394C5A8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643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BDE18-BD83-46A6-92C1-66DD752EE19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963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BDE18-BD83-46A6-92C1-66DD752EE19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80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BDE18-BD83-46A6-92C1-66DD752EE19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219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3FF4E-8FFD-404B-8DE8-4B2C4A66826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026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3FF4E-8FFD-404B-8DE8-4B2C4A66826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645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3FF4E-8FFD-404B-8DE8-4B2C4A66826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3FF4E-8FFD-404B-8DE8-4B2C4A66826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Ryan</a:t>
            </a:r>
          </a:p>
        </p:txBody>
      </p:sp>
    </p:spTree>
    <p:extLst>
      <p:ext uri="{BB962C8B-B14F-4D97-AF65-F5344CB8AC3E}">
        <p14:creationId xmlns:p14="http://schemas.microsoft.com/office/powerpoint/2010/main" val="18617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3FF4E-8FFD-404B-8DE8-4B2C4A66826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B1DB6-02E4-4EE8-AD4C-B66D2B7899D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458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BDE18-BD83-46A6-92C1-66DD752EE19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515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C590F-BED0-4FBF-8BCA-B5BF131B537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1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58987-C272-4116-80A2-C603A3D992D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436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4A630-AA96-4F3F-88FA-864E538158C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17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BDE18-BD83-46A6-92C1-66DD752EE19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870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B1DB6-02E4-4EE8-AD4C-B66D2B7899D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312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3387F-DEC6-4562-8FA2-FDAC10C9323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92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28429A-E6B2-4554-8712-1FF5A425D75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89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DB352-3E73-45C9-A947-02CB7E2EC0D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DB352-3E73-45C9-A947-02CB7E2EC0D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DB352-3E73-45C9-A947-02CB7E2EC0D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18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DB352-3E73-45C9-A947-02CB7E2EC0D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BDE18-BD83-46A6-92C1-66DD752EE19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26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3FF4E-8FFD-404B-8DE8-4B2C4A66826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3FF4E-8FFD-404B-8DE8-4B2C4A66826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6BC2-36B1-4E3C-959E-A54619EEB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55037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81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DD96F7-71BB-4B36-B28C-3FF22BFE0838}" type="datetime1">
              <a:rPr lang="en-US"/>
              <a:pPr>
                <a:defRPr/>
              </a:pPr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B0E2D7-FDF2-46E2-B307-D9A5C52E0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812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</a:t>
            </a:r>
            <a:r>
              <a:rPr lang="en-US" dirty="0" err="1"/>
              <a:t>NEEDCareer</a:t>
            </a:r>
            <a:r>
              <a:rPr lang="en-US" dirty="0"/>
              <a:t> Counseling 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Career Counseling &amp; Support 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Career Counseling &amp; Support Services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6BC2-36B1-4E3C-959E-A54619EEB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55037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5248" y="1609145"/>
            <a:ext cx="6424083" cy="91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8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10167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/>
              <a:pPr/>
              <a:t>‹#›</a:t>
            </a:fld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6917" y="197908"/>
            <a:ext cx="3284042" cy="46815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705564" y="287676"/>
            <a:ext cx="424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Career Counseling &amp;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  <p:sldLayoutId id="2147483771" r:id="rId8"/>
    <p:sldLayoutId id="2147483774" r:id="rId9"/>
    <p:sldLayoutId id="2147483775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s.osu.ed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candealwithit.com/borrowers/calculators-and-resources/calculators/budget-calculator.s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swc.osu.edu/financial-education-coach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scale.com/cost-of-living-calculato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bestplaces.net/" TargetMode="External"/><Relationship Id="rId4" Type="http://schemas.openxmlformats.org/officeDocument/2006/relationships/hyperlink" Target="http://money.cnn.com/calculator/pf/cost-of-liv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bsearchintelligence.com/etc/jobseekers/salary-calculator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higheredjobs.com/salary/salaryDisplay.cfm?SurveyID=3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2743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Negotiating</a:t>
            </a: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Career Counseling and Support Services</a:t>
            </a: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The Ohio State University</a:t>
            </a: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1640 Neil Avenue, Second Floor </a:t>
            </a: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Younkin Success Center</a:t>
            </a: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614-688-3898 * www.ccss.osu.edu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0140963"/>
      </p:ext>
    </p:extLst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385175" cy="1431925"/>
          </a:xfrm>
        </p:spPr>
        <p:txBody>
          <a:bodyPr/>
          <a:lstStyle/>
          <a:p>
            <a:pPr algn="ctr"/>
            <a:r>
              <a:rPr lang="en-US" altLang="en-US" sz="4000" dirty="0"/>
              <a:t>If Salary+ comes up early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916723"/>
            <a:ext cx="7924800" cy="3804138"/>
          </a:xfrm>
        </p:spPr>
        <p:txBody>
          <a:bodyPr/>
          <a:lstStyle/>
          <a:p>
            <a:endParaRPr lang="en-US" altLang="en-US" sz="2400" dirty="0">
              <a:solidFill>
                <a:srgbClr val="111111"/>
              </a:solidFill>
            </a:endParaRPr>
          </a:p>
          <a:p>
            <a:endParaRPr lang="en-US" altLang="en-US" sz="2400" dirty="0">
              <a:solidFill>
                <a:srgbClr val="111111"/>
              </a:solidFill>
            </a:endParaRPr>
          </a:p>
          <a:p>
            <a:endParaRPr lang="en-US" altLang="en-US" dirty="0">
              <a:solidFill>
                <a:srgbClr val="111111"/>
              </a:solidFill>
            </a:endParaRPr>
          </a:p>
          <a:p>
            <a:pPr algn="ctr"/>
            <a:r>
              <a:rPr lang="en-US" altLang="en-US" dirty="0">
                <a:solidFill>
                  <a:srgbClr val="111111"/>
                </a:solidFill>
              </a:rPr>
              <a:t>What are your options?</a:t>
            </a:r>
          </a:p>
        </p:txBody>
      </p:sp>
    </p:spTree>
    <p:extLst>
      <p:ext uri="{BB962C8B-B14F-4D97-AF65-F5344CB8AC3E}">
        <p14:creationId xmlns:p14="http://schemas.microsoft.com/office/powerpoint/2010/main" val="1465326631"/>
      </p:ext>
    </p:extLst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385175" cy="773723"/>
          </a:xfrm>
        </p:spPr>
        <p:txBody>
          <a:bodyPr/>
          <a:lstStyle/>
          <a:p>
            <a:pPr algn="l"/>
            <a:r>
              <a:rPr lang="en-US" altLang="en-US" sz="3200" dirty="0"/>
              <a:t>If Salary+ comes up early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708904"/>
            <a:ext cx="7924800" cy="38041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Delay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“….I’d like to table salary discussions until later”</a:t>
            </a:r>
          </a:p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</a:rPr>
              <a:t>Nonspecific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en-US" sz="2400" dirty="0">
                <a:solidFill>
                  <a:srgbClr val="111111"/>
                </a:solidFill>
              </a:rPr>
              <a:t>“….as long as you pay fair market value.”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en-US" sz="2400" dirty="0">
                <a:solidFill>
                  <a:srgbClr val="111111"/>
                </a:solidFill>
              </a:rPr>
              <a:t>“….my salary should be based on the standards of the industry”</a:t>
            </a:r>
          </a:p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</a:rPr>
              <a:t>Back to the employer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en-US" sz="2400" dirty="0">
                <a:solidFill>
                  <a:srgbClr val="111111"/>
                </a:solidFill>
              </a:rPr>
              <a:t>“….What would a person with my background, skills…..typically earn in this position with your school/company”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en-US" sz="2400" dirty="0">
                <a:solidFill>
                  <a:srgbClr val="111111"/>
                </a:solidFill>
              </a:rPr>
              <a:t>Ask a question</a:t>
            </a:r>
          </a:p>
        </p:txBody>
      </p:sp>
    </p:spTree>
    <p:extLst>
      <p:ext uri="{BB962C8B-B14F-4D97-AF65-F5344CB8AC3E}">
        <p14:creationId xmlns:p14="http://schemas.microsoft.com/office/powerpoint/2010/main" val="923278997"/>
      </p:ext>
    </p:extLst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55914"/>
            <a:ext cx="8385175" cy="1431925"/>
          </a:xfrm>
        </p:spPr>
        <p:txBody>
          <a:bodyPr/>
          <a:lstStyle/>
          <a:p>
            <a:pPr algn="l"/>
            <a:r>
              <a:rPr lang="en-US" altLang="en-US" sz="3200" dirty="0"/>
              <a:t>Appropriate questions to ask if salary is brought up during an interview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37457" y="2286000"/>
            <a:ext cx="8508093" cy="4191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Is the </a:t>
            </a:r>
            <a:r>
              <a:rPr lang="en-US" altLang="en-US" sz="2400" dirty="0">
                <a:solidFill>
                  <a:srgbClr val="111111"/>
                </a:solidFill>
              </a:rPr>
              <a:t>salary negotiable?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What is the salary range for this position?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Does the company ever pay higher than the starting salary? If so in what circumstances?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What is the average salary increase for the position?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How often are increases given?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11111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2863249"/>
      </p:ext>
    </p:extLst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91886"/>
            <a:ext cx="8385175" cy="1192439"/>
          </a:xfrm>
        </p:spPr>
        <p:txBody>
          <a:bodyPr/>
          <a:lstStyle/>
          <a:p>
            <a:pPr algn="l"/>
            <a:br>
              <a:rPr lang="en-US" altLang="en-US" sz="4000" dirty="0"/>
            </a:b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/>
              <a:t>The Process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752600"/>
            <a:ext cx="8616950" cy="5105400"/>
          </a:xfrm>
        </p:spPr>
        <p:txBody>
          <a:bodyPr lIns="0" tIns="0" rIns="0" bIns="0"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After on-site interviews, job candidates have been ranked and </a:t>
            </a:r>
            <a:r>
              <a:rPr lang="en-US" altLang="en-US" sz="2400" dirty="0">
                <a:solidFill>
                  <a:srgbClr val="111111"/>
                </a:solidFill>
              </a:rPr>
              <a:t>organization makes a choice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111111"/>
              </a:solidFill>
              <a:effectLst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HR calls you with an offer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Job offer is usually made by phone, but sometimes e-mail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Ok to say this isn’t a good time to talk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Make sure you can take notes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Clarify any aspects of the offer as necessary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1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1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1111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392087"/>
      </p:ext>
    </p:extLst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998806"/>
            <a:ext cx="8385175" cy="606920"/>
          </a:xfrm>
        </p:spPr>
        <p:txBody>
          <a:bodyPr/>
          <a:lstStyle/>
          <a:p>
            <a:pPr algn="l"/>
            <a:r>
              <a:rPr lang="en-US" altLang="en-US" sz="3200" dirty="0"/>
              <a:t>How to respond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652504"/>
            <a:ext cx="8616950" cy="5105400"/>
          </a:xfrm>
        </p:spPr>
        <p:txBody>
          <a:bodyPr lIns="0" tIns="0" rIns="0" bIns="0"/>
          <a:lstStyle/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You have power! Remember they are choosing you, not your price. They think you will help them be successful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Don’t accept the job as-is because you are excited. Your tendency may be to be so glad you have an offer you accept whatever is offered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Show enthusiasm and appreciation. Be polite, grateful and upbeat</a:t>
            </a:r>
          </a:p>
          <a:p>
            <a:pPr marL="800100" lvl="1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Sign of what kind of colleague you will be</a:t>
            </a:r>
          </a:p>
          <a:p>
            <a:pPr marL="800100" lvl="1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Not a doormat but also not difficult to deal with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Ask them to e-mail you the details after they’ve gone through it all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1111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504376"/>
      </p:ext>
    </p:extLst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998806"/>
            <a:ext cx="8385175" cy="606920"/>
          </a:xfrm>
        </p:spPr>
        <p:txBody>
          <a:bodyPr/>
          <a:lstStyle/>
          <a:p>
            <a:pPr algn="l"/>
            <a:r>
              <a:rPr lang="en-US" altLang="en-US" sz="3200" dirty="0"/>
              <a:t>How to respond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652504"/>
            <a:ext cx="8616950" cy="5105400"/>
          </a:xfrm>
        </p:spPr>
        <p:txBody>
          <a:bodyPr lIns="0" tIns="0" rIns="0" bIns="0"/>
          <a:lstStyle/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Counter offer on phone or e-mail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Your requests need to be reasonable and in line with the job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Ask don’t demand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Make requests in an informational way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Can they rescind the offer?</a:t>
            </a:r>
          </a:p>
          <a:p>
            <a:pPr marL="800100" lvl="1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Norm is to negotiate</a:t>
            </a:r>
          </a:p>
          <a:p>
            <a:pPr marL="800100" lvl="1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Asking won’t hurt….how you ask might</a:t>
            </a:r>
          </a:p>
          <a:p>
            <a:pPr marL="800100" lvl="1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If you ask for wrong things might be indicating a lack of fit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1111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533291"/>
      </p:ext>
    </p:extLst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385175" cy="657665"/>
          </a:xfrm>
        </p:spPr>
        <p:txBody>
          <a:bodyPr/>
          <a:lstStyle/>
          <a:p>
            <a:pPr algn="l"/>
            <a:r>
              <a:rPr lang="en-US" altLang="en-US" sz="3200" dirty="0"/>
              <a:t>4 possibilities when salary is discussed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800665"/>
            <a:ext cx="7924800" cy="38041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Salary range is acceptable</a:t>
            </a:r>
          </a:p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</a:rPr>
              <a:t>Only the top of the range is acceptable</a:t>
            </a:r>
          </a:p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</a:rPr>
              <a:t>The entire range is unacceptable</a:t>
            </a:r>
          </a:p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</a:rPr>
              <a:t>The interviewer doesn’t give you a range</a:t>
            </a:r>
          </a:p>
        </p:txBody>
      </p:sp>
    </p:spTree>
    <p:extLst>
      <p:ext uri="{BB962C8B-B14F-4D97-AF65-F5344CB8AC3E}">
        <p14:creationId xmlns:p14="http://schemas.microsoft.com/office/powerpoint/2010/main" val="3961359413"/>
      </p:ext>
    </p:extLst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385175" cy="1431925"/>
          </a:xfrm>
        </p:spPr>
        <p:txBody>
          <a:bodyPr/>
          <a:lstStyle/>
          <a:p>
            <a:pPr marL="514350" indent="-514350" algn="l"/>
            <a:r>
              <a:rPr lang="en-US" altLang="en-US" sz="3200" dirty="0"/>
              <a:t>Salary range is acceptable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99212"/>
            <a:ext cx="7924800" cy="3804138"/>
          </a:xfrm>
        </p:spPr>
        <p:txBody>
          <a:bodyPr/>
          <a:lstStyle/>
          <a:p>
            <a:r>
              <a:rPr lang="en-US" altLang="en-US" sz="2800" dirty="0">
                <a:solidFill>
                  <a:srgbClr val="111111"/>
                </a:solidFill>
              </a:rPr>
              <a:t>2 options</a:t>
            </a:r>
          </a:p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</a:rPr>
              <a:t>Respond to the offer and accept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en-US" sz="2400" dirty="0">
                <a:solidFill>
                  <a:srgbClr val="111111"/>
                </a:solidFill>
              </a:rPr>
              <a:t>Express your pleasure at receiving the offer and enthusiasm for the position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en-US" sz="2400" dirty="0">
                <a:solidFill>
                  <a:srgbClr val="111111"/>
                </a:solidFill>
              </a:rPr>
              <a:t>Clarify any aspects of the offer as necessary*</a:t>
            </a:r>
          </a:p>
          <a:p>
            <a:pPr marL="457200" indent="-45720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</a:rPr>
              <a:t>Ask for a little more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en-US" sz="2400" dirty="0">
                <a:cs typeface="Arial" pitchFamily="34" charset="0"/>
              </a:rPr>
              <a:t>The higher your starting salary, the higher future increases will be—and your bonuses and retirement benefits too!</a:t>
            </a:r>
          </a:p>
          <a:p>
            <a:pPr marL="914400" lvl="1" indent="-457200">
              <a:buAutoNum type="alphaLcParenR"/>
            </a:pPr>
            <a:endParaRPr lang="en-US" altLang="en-US" sz="20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61015"/>
      </p:ext>
    </p:extLst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385175" cy="1431925"/>
          </a:xfrm>
        </p:spPr>
        <p:txBody>
          <a:bodyPr/>
          <a:lstStyle/>
          <a:p>
            <a:pPr marL="514350" indent="-514350" algn="l"/>
            <a:r>
              <a:rPr lang="en-US" altLang="en-US" sz="3200" dirty="0"/>
              <a:t>Only the top of the range is acceptable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858962"/>
            <a:ext cx="7924800" cy="3804138"/>
          </a:xfrm>
        </p:spPr>
        <p:txBody>
          <a:bodyPr/>
          <a:lstStyle/>
          <a:p>
            <a:r>
              <a:rPr lang="en-US" altLang="en-US" sz="2400" dirty="0"/>
              <a:t>Tell the interviewer that it does come near what you were expecting, and then offer a range which places the top of the employer's range into the bottom of your range (i.e., I was thinking in terms of $XXXX to $XXXX). Remember: be sure that the range you were thinking about is consistent with what you learned about that position in the institution. </a:t>
            </a:r>
          </a:p>
          <a:p>
            <a:endParaRPr lang="en-US" altLang="en-US" sz="2400" dirty="0">
              <a:solidFill>
                <a:srgbClr val="11111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altLang="en-US" sz="2400" dirty="0">
                <a:solidFill>
                  <a:srgbClr val="111111"/>
                </a:solidFill>
              </a:rPr>
              <a:t>Can discuss other options if they are unable to budge. </a:t>
            </a:r>
          </a:p>
          <a:p>
            <a:endParaRPr lang="en-US" altLang="en-US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25118"/>
      </p:ext>
    </p:extLst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385175" cy="1431925"/>
          </a:xfrm>
        </p:spPr>
        <p:txBody>
          <a:bodyPr/>
          <a:lstStyle/>
          <a:p>
            <a:pPr marL="514350" indent="-514350" algn="l"/>
            <a:r>
              <a:rPr lang="en-US" altLang="en-US" sz="3200" dirty="0"/>
              <a:t>The entire range is unacceptable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858962"/>
            <a:ext cx="7924800" cy="38041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11111"/>
                </a:solidFill>
              </a:rPr>
              <a:t>I am very interested in working for your company; however, at this 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11111"/>
                </a:solidFill>
              </a:rPr>
              <a:t>point I am not able to accept the offer because ___ (state specifically what is missing: is it the amount? Equipment? Travel requirements?) I will be happy to accept this position if _____. </a:t>
            </a:r>
          </a:p>
          <a:p>
            <a:pPr>
              <a:spcBef>
                <a:spcPts val="0"/>
              </a:spcBef>
            </a:pPr>
            <a:endParaRPr lang="en-US" altLang="en-US" sz="2000" dirty="0">
              <a:solidFill>
                <a:srgbClr val="111111"/>
              </a:solidFill>
              <a:effectLst/>
            </a:endParaRP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11111"/>
                </a:solidFill>
                <a:effectLst/>
              </a:rPr>
              <a:t>OR</a:t>
            </a:r>
          </a:p>
          <a:p>
            <a:endParaRPr lang="en-US" altLang="en-US" sz="2000" dirty="0">
              <a:solidFill>
                <a:srgbClr val="111111"/>
              </a:solidFill>
              <a:effectLst/>
            </a:endParaRPr>
          </a:p>
          <a:p>
            <a:r>
              <a:rPr lang="en-US" altLang="en-US" sz="2000" dirty="0">
                <a:solidFill>
                  <a:srgbClr val="111111"/>
                </a:solidFill>
                <a:effectLst/>
              </a:rPr>
              <a:t>Thank you for this offer. I want to work with your company, however other companies I am currently speaking with (or the information I have researched) are considering me at a higher salary range. Is this negotiable?       </a:t>
            </a:r>
            <a:endParaRPr lang="en-US" altLang="en-US" sz="2000" dirty="0">
              <a:solidFill>
                <a:srgbClr val="111111"/>
              </a:solidFill>
            </a:endParaRPr>
          </a:p>
          <a:p>
            <a:endParaRPr lang="en-US" altLang="en-US" sz="2000" dirty="0">
              <a:solidFill>
                <a:srgbClr val="111111"/>
              </a:solidFill>
            </a:endParaRPr>
          </a:p>
          <a:p>
            <a:r>
              <a:rPr lang="en-US" altLang="en-US" sz="2000" dirty="0">
                <a:solidFill>
                  <a:srgbClr val="111111"/>
                </a:solidFill>
              </a:rPr>
              <a:t>If you want the job can ask: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en-US" sz="2000" dirty="0">
                <a:solidFill>
                  <a:srgbClr val="111111"/>
                </a:solidFill>
              </a:rPr>
              <a:t>What can I do to become more valuable?</a:t>
            </a:r>
          </a:p>
        </p:txBody>
      </p:sp>
    </p:spTree>
    <p:extLst>
      <p:ext uri="{BB962C8B-B14F-4D97-AF65-F5344CB8AC3E}">
        <p14:creationId xmlns:p14="http://schemas.microsoft.com/office/powerpoint/2010/main" val="2681405008"/>
      </p:ext>
    </p:extLst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066800"/>
            <a:ext cx="7772400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dirty="0"/>
              <a:t>CCSS Services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879600"/>
            <a:ext cx="8088313" cy="434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Individual Career Counseling </a:t>
            </a:r>
          </a:p>
          <a:p>
            <a:pPr marL="231775" indent="-231775" eaLnBrk="1" hangingPunct="1">
              <a:buFont typeface="Arial" charset="0"/>
              <a:buChar char="•"/>
              <a:defRPr/>
            </a:pPr>
            <a:r>
              <a:rPr lang="en-US" altLang="en-US" sz="2400" dirty="0"/>
              <a:t>Appointments and Walk-ins</a:t>
            </a:r>
          </a:p>
          <a:p>
            <a:pPr lvl="1" eaLnBrk="1" hangingPunct="1">
              <a:defRPr/>
            </a:pP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2400" dirty="0"/>
              <a:t>Job Search Campaign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Resumes, Cover Letters &amp; Interviewing Skills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Applying to Graduate School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2400" dirty="0"/>
              <a:t>Career Exploration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Career Assessments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Career Planning &amp; Decision-Making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2400" dirty="0"/>
              <a:t>Career Counseling</a:t>
            </a:r>
          </a:p>
        </p:txBody>
      </p:sp>
    </p:spTree>
    <p:extLst>
      <p:ext uri="{BB962C8B-B14F-4D97-AF65-F5344CB8AC3E}">
        <p14:creationId xmlns:p14="http://schemas.microsoft.com/office/powerpoint/2010/main" val="3349852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385175" cy="1431925"/>
          </a:xfrm>
        </p:spPr>
        <p:txBody>
          <a:bodyPr/>
          <a:lstStyle/>
          <a:p>
            <a:pPr marL="514350" indent="-514350" algn="l"/>
            <a:r>
              <a:rPr lang="en-US" altLang="en-US" sz="3200" dirty="0"/>
              <a:t>Interviewer doesn’t give you a range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734380"/>
            <a:ext cx="7924800" cy="38041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</a:rPr>
              <a:t>“</a:t>
            </a:r>
            <a:r>
              <a:rPr lang="en-US" altLang="en-US" sz="2400" i="1" dirty="0">
                <a:solidFill>
                  <a:srgbClr val="111111"/>
                </a:solidFill>
              </a:rPr>
              <a:t>Without knowing specifics</a:t>
            </a:r>
            <a:r>
              <a:rPr lang="en-US" altLang="en-US" sz="2400" dirty="0">
                <a:solidFill>
                  <a:srgbClr val="111111"/>
                </a:solidFill>
              </a:rPr>
              <a:t>, my research into similar organizations  shows that XXX is the common range for this position. I believe that what I bring to the table puts me within that range.”</a:t>
            </a:r>
          </a:p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</a:rPr>
              <a:t>“I’m ready to consider your best offer.”</a:t>
            </a:r>
          </a:p>
          <a:p>
            <a:endParaRPr lang="en-US" altLang="en-US" sz="28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10431"/>
      </p:ext>
    </p:extLst>
  </p:cSld>
  <p:clrMapOvr>
    <a:masterClrMapping/>
  </p:clrMapOvr>
  <p:transition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3344" y="1173780"/>
            <a:ext cx="8385175" cy="637268"/>
          </a:xfrm>
        </p:spPr>
        <p:txBody>
          <a:bodyPr/>
          <a:lstStyle/>
          <a:p>
            <a:pPr algn="l"/>
            <a:r>
              <a:rPr lang="en-US" altLang="en-US" sz="3200" dirty="0"/>
              <a:t>Tips on Salary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9489" y="1998149"/>
            <a:ext cx="8532886" cy="34834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In general ask for a 10% increase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They will typically come back with less. How much less depends on the company size, location etc.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Competing offers might help you-“can you match?”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You will likely not be able to negotiate again unless you have another offer in hand or leave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</a:rPr>
              <a:t>Values: What’</a:t>
            </a:r>
            <a:r>
              <a:rPr lang="en-US" altLang="ja-JP" sz="2400" dirty="0">
                <a:latin typeface="+mj-lt"/>
              </a:rPr>
              <a:t>s most important to you? 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</a:rPr>
              <a:t>Location, work you love, work you</a:t>
            </a:r>
            <a:r>
              <a:rPr lang="ja-JP" altLang="en-US" sz="2400" dirty="0">
                <a:latin typeface="+mj-lt"/>
              </a:rPr>
              <a:t>’</a:t>
            </a:r>
            <a:r>
              <a:rPr lang="en-US" altLang="ja-JP" sz="2400" dirty="0">
                <a:latin typeface="+mj-lt"/>
              </a:rPr>
              <a:t>re good at, having people you enjoy around you, being able to advance, having your work reinforced by monetary rewards, etc</a:t>
            </a:r>
            <a:r>
              <a:rPr lang="en-US" altLang="ja-JP" sz="2400" dirty="0">
                <a:solidFill>
                  <a:srgbClr val="111111"/>
                </a:solidFill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111111"/>
              </a:solidFill>
            </a:endParaRPr>
          </a:p>
          <a:p>
            <a:endParaRPr lang="en-US" altLang="en-US" sz="2400" dirty="0">
              <a:solidFill>
                <a:srgbClr val="111111"/>
              </a:solidFill>
            </a:endParaRPr>
          </a:p>
          <a:p>
            <a:endParaRPr lang="en-US" altLang="en-US" dirty="0">
              <a:solidFill>
                <a:srgbClr val="11111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2532328"/>
      </p:ext>
    </p:extLst>
  </p:cSld>
  <p:clrMapOvr>
    <a:masterClrMapping/>
  </p:clrMapOvr>
  <p:transition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6535" y="978269"/>
            <a:ext cx="8385175" cy="874641"/>
          </a:xfrm>
        </p:spPr>
        <p:txBody>
          <a:bodyPr/>
          <a:lstStyle/>
          <a:p>
            <a:pPr algn="l"/>
            <a:r>
              <a:rPr lang="en-US" altLang="en-US" sz="3200" dirty="0"/>
              <a:t>What else is negotiable?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9975" y="1684098"/>
            <a:ext cx="7478973" cy="4228113"/>
          </a:xfrm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Step 1: Create a list of what you want/need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Ask yourself: How will you use what you gain through negotiations to do the work? How will it increase your work quality and productivity? 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111111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111111"/>
                </a:solidFill>
              </a:rPr>
              <a:t>Step 2: Rank what you want most in order. Should be what you need to succeed not just things you want. 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111111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111111"/>
                </a:solidFill>
              </a:rPr>
              <a:t>Step 3: Run it by trusted advisors in the field. What is a reasonable request?</a:t>
            </a:r>
            <a:endParaRPr lang="en-US" altLang="en-US" sz="2400" dirty="0">
              <a:solidFill>
                <a:srgbClr val="111111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11111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111111"/>
                </a:solidFill>
              </a:rPr>
              <a:t>Ask in terms of your success: “</a:t>
            </a:r>
            <a:r>
              <a:rPr lang="en-US" altLang="en-US" sz="2400" i="1" dirty="0">
                <a:solidFill>
                  <a:srgbClr val="111111"/>
                </a:solidFill>
              </a:rPr>
              <a:t>To be successful and compete for X I would need Y”</a:t>
            </a:r>
          </a:p>
        </p:txBody>
      </p:sp>
    </p:spTree>
    <p:extLst>
      <p:ext uri="{BB962C8B-B14F-4D97-AF65-F5344CB8AC3E}">
        <p14:creationId xmlns:p14="http://schemas.microsoft.com/office/powerpoint/2010/main" val="36715385"/>
      </p:ext>
    </p:extLst>
  </p:cSld>
  <p:clrMapOvr>
    <a:masterClrMapping/>
  </p:clrMapOvr>
  <p:transition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5263" y="947057"/>
            <a:ext cx="8015287" cy="500743"/>
          </a:xfrm>
        </p:spPr>
        <p:txBody>
          <a:bodyPr/>
          <a:lstStyle/>
          <a:p>
            <a:pPr algn="l"/>
            <a:r>
              <a:rPr lang="en-US" altLang="en-US" sz="3200" dirty="0"/>
              <a:t>Other Areas of Negotiation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5263" y="2556669"/>
            <a:ext cx="8948737" cy="39624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The amount of time you’ll have to decide on this offer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Start Date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Vacation time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Sick leave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Maternity/Parental leave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Retirement plans (e.g. 401K)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Holidays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Severance Pay (termination)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Insurance (Medical/Life)</a:t>
            </a:r>
            <a:endParaRPr lang="en-US" altLang="en-US" sz="2400" dirty="0">
              <a:solidFill>
                <a:srgbClr val="111111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rgbClr val="111111"/>
              </a:solidFill>
              <a:effectLst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dirty="0">
              <a:solidFill>
                <a:srgbClr val="111111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8443" y="144780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000" dirty="0">
                <a:solidFill>
                  <a:srgbClr val="111111"/>
                </a:solidFill>
                <a:latin typeface="+mj-lt"/>
              </a:rPr>
              <a:t>In addition to negotiating salary, you may want to consider the following benefits as additional areas of negotiation. Often this can add up to 30% of your compensation:</a:t>
            </a:r>
            <a:endParaRPr lang="en-US" altLang="en-US" sz="2600" dirty="0">
              <a:latin typeface="Garamond" pitchFamily="18" charset="0"/>
            </a:endParaRPr>
          </a:p>
        </p:txBody>
      </p:sp>
      <p:pic>
        <p:nvPicPr>
          <p:cNvPr id="9221" name="Picture 5" descr="MCj041149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0"/>
            <a:ext cx="1484313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Cj033846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69566"/>
            <a:ext cx="183197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94301"/>
      </p:ext>
    </p:extLst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356" y="1012372"/>
            <a:ext cx="8015287" cy="718457"/>
          </a:xfrm>
        </p:spPr>
        <p:txBody>
          <a:bodyPr/>
          <a:lstStyle/>
          <a:p>
            <a:pPr algn="l"/>
            <a:r>
              <a:rPr lang="en-US" altLang="en-US" sz="3200" dirty="0"/>
              <a:t>Other areas of Negotiation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82991" y="1582281"/>
            <a:ext cx="7924800" cy="4419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Desirable office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Technology or special equipment (e.g. computers)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Company car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Bonuses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Child care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Parking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Flexible work arrangements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Work setting (e.g. working at home)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Flexible work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Relocation expenses / cost of living adjustments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Tuition reimbursement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Training programs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111111"/>
              </a:solidFill>
            </a:endParaRPr>
          </a:p>
          <a:p>
            <a:endParaRPr lang="en-US" altLang="en-US" dirty="0">
              <a:solidFill>
                <a:srgbClr val="111111"/>
              </a:solidFill>
              <a:effectLst/>
            </a:endParaRPr>
          </a:p>
          <a:p>
            <a:endParaRPr lang="en-US" altLang="en-US" dirty="0">
              <a:solidFill>
                <a:srgbClr val="111111"/>
              </a:solidFill>
            </a:endParaRP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0244" name="Picture 4" descr="MCj03655780000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1981200" cy="198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48804"/>
      </p:ext>
    </p:extLst>
  </p:cSld>
  <p:clrMapOvr>
    <a:masterClrMapping/>
  </p:clrMapOvr>
  <p:transition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5263" y="979714"/>
            <a:ext cx="8015287" cy="522515"/>
          </a:xfrm>
        </p:spPr>
        <p:txBody>
          <a:bodyPr/>
          <a:lstStyle/>
          <a:p>
            <a:pPr algn="l"/>
            <a:r>
              <a:rPr lang="en-US" altLang="en-US" sz="3200" dirty="0"/>
              <a:t>Other areas of negotiation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93374" y="1691640"/>
            <a:ext cx="8007350" cy="4191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11111"/>
                </a:solidFill>
                <a:effectLst/>
              </a:rPr>
              <a:t>Job title (e.g. office manager vs. administrative assistant)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11111"/>
                </a:solidFill>
                <a:effectLst/>
              </a:rPr>
              <a:t>Leadership role within the organization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11111"/>
                </a:solidFill>
                <a:effectLst/>
              </a:rPr>
              <a:t>Procedures for reporting to others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11111"/>
                </a:solidFill>
                <a:effectLst/>
              </a:rPr>
              <a:t>Stock options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11111"/>
                </a:solidFill>
                <a:effectLst/>
              </a:rPr>
              <a:t>Professional development funds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11111"/>
                </a:solidFill>
                <a:effectLst/>
              </a:rPr>
              <a:t>Professional membership dues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11111"/>
                </a:solidFill>
                <a:effectLst/>
              </a:rPr>
              <a:t>Costs of attending conferences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11111"/>
                </a:solidFill>
              </a:rPr>
              <a:t>Opportunities for advancement</a:t>
            </a:r>
            <a:endParaRPr lang="en-US" altLang="en-US" dirty="0">
              <a:solidFill>
                <a:srgbClr val="111111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111111"/>
              </a:solidFill>
              <a:effectLst/>
            </a:endParaRPr>
          </a:p>
        </p:txBody>
      </p:sp>
      <p:pic>
        <p:nvPicPr>
          <p:cNvPr id="12292" name="Picture 4" descr="MCBD1053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05200"/>
            <a:ext cx="16176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780"/>
      </p:ext>
    </p:extLst>
  </p:cSld>
  <p:clrMapOvr>
    <a:masterClrMapping/>
  </p:clrMapOvr>
  <p:transition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91886"/>
            <a:ext cx="8385175" cy="1192439"/>
          </a:xfrm>
        </p:spPr>
        <p:txBody>
          <a:bodyPr/>
          <a:lstStyle/>
          <a:p>
            <a:pPr algn="l"/>
            <a:br>
              <a:rPr lang="en-US" altLang="en-US" sz="4000" dirty="0"/>
            </a:b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/>
              <a:t>Overall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752600"/>
            <a:ext cx="8616950" cy="4197626"/>
          </a:xfrm>
        </p:spPr>
        <p:txBody>
          <a:bodyPr lIns="0" tIns="0" rIns="0" bIns="0"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Do not press on matters beyond their control, though you can ask for some commitment to intervene with the responsible agency (</a:t>
            </a:r>
            <a:r>
              <a:rPr lang="en-US" altLang="en-US" sz="2400" dirty="0" err="1">
                <a:solidFill>
                  <a:srgbClr val="111111"/>
                </a:solidFill>
              </a:rPr>
              <a:t>i.e</a:t>
            </a:r>
            <a:r>
              <a:rPr lang="en-US" altLang="en-US" sz="2400" dirty="0">
                <a:solidFill>
                  <a:srgbClr val="111111"/>
                </a:solidFill>
              </a:rPr>
              <a:t> child care center, housing, spouse benefit)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You can use any leverage you actually have: “I really want to come here, but _____ has offered me x, y, and z. Is there anything you can do to assist me in making a commitment to you?”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Silence can be an effective tool, especially in real time negotiations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11111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7677512"/>
      </p:ext>
    </p:extLst>
  </p:cSld>
  <p:clrMapOvr>
    <a:masterClrMapping/>
  </p:clrMapOvr>
  <p:transition>
    <p:wipe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23257"/>
            <a:ext cx="8385175" cy="637268"/>
          </a:xfrm>
        </p:spPr>
        <p:txBody>
          <a:bodyPr/>
          <a:lstStyle/>
          <a:p>
            <a:pPr algn="l"/>
            <a:r>
              <a:rPr lang="en-US" altLang="en-US" sz="3200" dirty="0"/>
              <a:t>Reasons you might include for </a:t>
            </a:r>
            <a:br>
              <a:rPr lang="en-US" altLang="en-US" sz="3200" dirty="0"/>
            </a:br>
            <a:r>
              <a:rPr lang="en-US" altLang="en-US" sz="3200" dirty="0"/>
              <a:t>why you believe you deserve that amount/item</a:t>
            </a:r>
            <a:br>
              <a:rPr lang="en-US" altLang="en-US" sz="3200" dirty="0"/>
            </a:br>
            <a:br>
              <a:rPr lang="en-US" altLang="en-US" sz="3200" dirty="0"/>
            </a:b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898680"/>
            <a:ext cx="7924800" cy="34834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Your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The amount of experience you bring to the 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Specialized skills that you posses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Another employer is recruiting you and they have offered that amount</a:t>
            </a:r>
          </a:p>
          <a:p>
            <a:endParaRPr lang="en-US" altLang="en-US" dirty="0">
              <a:solidFill>
                <a:srgbClr val="11111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7996199"/>
      </p:ext>
    </p:extLst>
  </p:cSld>
  <p:clrMapOvr>
    <a:masterClrMapping/>
  </p:clrMapOvr>
  <p:transition>
    <p:wipe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9113" y="1143000"/>
            <a:ext cx="8015287" cy="914400"/>
          </a:xfrm>
        </p:spPr>
        <p:txBody>
          <a:bodyPr/>
          <a:lstStyle/>
          <a:p>
            <a:pPr algn="l"/>
            <a:r>
              <a:rPr lang="en-US" altLang="en-US" sz="3200" dirty="0"/>
              <a:t>Last thoughts…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Get offer in writing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If you are not going to accept, explain why tactfully and honestly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Reiterate your positive impressions and your regret that the job didn’t work out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These will be your colleagues, work with them as if they already are</a:t>
            </a:r>
            <a:endParaRPr lang="en-US" altLang="en-US" sz="2400" dirty="0">
              <a:solidFill>
                <a:srgbClr val="1C1C1C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C1C1C"/>
                </a:solidFill>
              </a:rPr>
              <a:t>RELAX! It's natural to feel uncomfortable discussing salary</a:t>
            </a:r>
            <a:endParaRPr lang="en-US" altLang="en-US" dirty="0">
              <a:effectLst/>
            </a:endParaRPr>
          </a:p>
          <a:p>
            <a:endParaRPr lang="en-US" altLang="en-US" dirty="0">
              <a:effectLst/>
            </a:endParaRPr>
          </a:p>
          <a:p>
            <a:pPr>
              <a:buFontTx/>
              <a:buNone/>
            </a:pPr>
            <a:endParaRPr lang="en-US" altLang="en-US" dirty="0">
              <a:effectLst/>
            </a:endParaRPr>
          </a:p>
          <a:p>
            <a:endParaRPr lang="en-US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8683965"/>
      </p:ext>
    </p:extLst>
  </p:cSld>
  <p:clrMapOvr>
    <a:masterClrMapping/>
  </p:clrMapOvr>
  <p:transition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27113"/>
            <a:ext cx="7010400" cy="81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BB0000"/>
                </a:solidFill>
              </a:rPr>
              <a:t>Questions?</a:t>
            </a:r>
            <a:br>
              <a:rPr lang="en-US" altLang="en-US" dirty="0">
                <a:solidFill>
                  <a:srgbClr val="BB0000"/>
                </a:solidFill>
              </a:rPr>
            </a:br>
            <a:br>
              <a:rPr lang="en-US" altLang="en-US" dirty="0">
                <a:solidFill>
                  <a:srgbClr val="BB0000"/>
                </a:solidFill>
              </a:rPr>
            </a:br>
            <a:endParaRPr lang="en-US" altLang="en-US" dirty="0"/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1223889" y="3482975"/>
            <a:ext cx="675249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Wilhelm.118@osu.edu</a:t>
            </a:r>
          </a:p>
          <a:p>
            <a:pPr algn="ctr" eaLnBrk="1" hangingPunct="1"/>
            <a:r>
              <a:rPr lang="en-US" altLang="en-US" sz="2400" dirty="0"/>
              <a:t>Career Counseling and Support Services</a:t>
            </a:r>
          </a:p>
          <a:p>
            <a:pPr algn="ctr" eaLnBrk="1" hangingPunct="1"/>
            <a:r>
              <a:rPr lang="en-US" altLang="en-US" sz="2400" dirty="0"/>
              <a:t>Younkin Success Center,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Floor</a:t>
            </a:r>
          </a:p>
          <a:p>
            <a:pPr algn="ctr" eaLnBrk="1" hangingPunct="1"/>
            <a:r>
              <a:rPr lang="en-US" altLang="en-US" sz="2400" dirty="0"/>
              <a:t>614-688-3898</a:t>
            </a:r>
          </a:p>
          <a:p>
            <a:pPr algn="ctr" eaLnBrk="1" hangingPunct="1"/>
            <a:r>
              <a:rPr lang="en-US" altLang="en-US" sz="2400" dirty="0">
                <a:hlinkClick r:id="rId3"/>
              </a:rPr>
              <a:t>www.ccss.osu.edu</a:t>
            </a:r>
            <a:endParaRPr lang="en-US" altLang="en-US" sz="2400" dirty="0"/>
          </a:p>
          <a:p>
            <a:pPr algn="ctr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8591200"/>
      </p:ext>
    </p:extLst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411" y="1143583"/>
            <a:ext cx="7924800" cy="4419600"/>
          </a:xfrm>
        </p:spPr>
        <p:txBody>
          <a:bodyPr/>
          <a:lstStyle/>
          <a:p>
            <a:r>
              <a:rPr lang="en-US" sz="3600" dirty="0"/>
              <a:t>Salary Negotiation Steps</a:t>
            </a:r>
          </a:p>
          <a:p>
            <a:pPr marL="514350" indent="-514350">
              <a:buAutoNum type="arabicPeriod"/>
            </a:pPr>
            <a:r>
              <a:rPr lang="en-US" sz="2400" dirty="0"/>
              <a:t>Know your budget and what you realistically need/want</a:t>
            </a:r>
          </a:p>
          <a:p>
            <a:pPr marL="514350" indent="-514350">
              <a:buAutoNum type="arabicPeriod"/>
            </a:pPr>
            <a:r>
              <a:rPr lang="en-US" sz="2400" dirty="0"/>
              <a:t>Know the market and what you can realistically expect to get</a:t>
            </a:r>
          </a:p>
          <a:p>
            <a:pPr marL="514350" indent="-514350">
              <a:buAutoNum type="arabicPeriod"/>
            </a:pPr>
            <a:r>
              <a:rPr lang="en-US" sz="2400" dirty="0"/>
              <a:t>Prepare to negotiate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/>
              <a:t>Salary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/>
              <a:t>Additional options</a:t>
            </a:r>
          </a:p>
        </p:txBody>
      </p:sp>
    </p:spTree>
    <p:extLst>
      <p:ext uri="{BB962C8B-B14F-4D97-AF65-F5344CB8AC3E}">
        <p14:creationId xmlns:p14="http://schemas.microsoft.com/office/powerpoint/2010/main" val="1770877492"/>
      </p:ext>
    </p:extLst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44" y="1171719"/>
            <a:ext cx="7924800" cy="4419600"/>
          </a:xfrm>
        </p:spPr>
        <p:txBody>
          <a:bodyPr/>
          <a:lstStyle/>
          <a:p>
            <a:r>
              <a:rPr lang="en-US" dirty="0"/>
              <a:t>Know your budget and what you realistically need/want</a:t>
            </a:r>
          </a:p>
          <a:p>
            <a:pPr marL="514350" indent="-514350">
              <a:buAutoNum type="arabicParenR"/>
            </a:pPr>
            <a:r>
              <a:rPr lang="en-US" sz="2400" dirty="0"/>
              <a:t>Budget today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/>
              <a:t>Mint, Wally, Personal Capital, Spreadsheet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Know how much you need for tomorrow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/>
              <a:t>Budget Calculators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>
                <a:hlinkClick r:id="rId3"/>
              </a:rPr>
              <a:t>You can deal with it</a:t>
            </a:r>
            <a:r>
              <a:rPr lang="en-US" sz="2400" dirty="0"/>
              <a:t>, mapping your future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OSU Wellness Office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>
                <a:hlinkClick r:id="rId4"/>
              </a:rPr>
              <a:t>https://swc.osu.edu/financial-education-coaching/</a:t>
            </a:r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marL="971550" lvl="1" indent="-51435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91113"/>
      </p:ext>
    </p:extLst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72" y="1087313"/>
            <a:ext cx="7924800" cy="4419600"/>
          </a:xfrm>
        </p:spPr>
        <p:txBody>
          <a:bodyPr/>
          <a:lstStyle/>
          <a:p>
            <a:r>
              <a:rPr lang="en-US" dirty="0"/>
              <a:t>Know your budget and what you realistically need/want</a:t>
            </a:r>
          </a:p>
          <a:p>
            <a:r>
              <a:rPr lang="en-US" sz="2400" dirty="0"/>
              <a:t>Cost of Living Calculators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/>
              <a:t>Payscale.com Cost of Living Calculator </a:t>
            </a:r>
            <a:r>
              <a:rPr lang="en-US" sz="2400" u="sng" dirty="0">
                <a:hlinkClick r:id="rId3"/>
              </a:rPr>
              <a:t>http://www.payscale.com/cost-of-living-calculator</a:t>
            </a:r>
            <a:endParaRPr lang="en-US" sz="2400" dirty="0"/>
          </a:p>
          <a:p>
            <a:pPr marL="514350" indent="-514350">
              <a:buFont typeface="+mj-lt"/>
              <a:buAutoNum type="alphaLcPeriod"/>
            </a:pPr>
            <a:r>
              <a:rPr lang="en-US" sz="2400" dirty="0" err="1"/>
              <a:t>CNNMoney</a:t>
            </a:r>
            <a:r>
              <a:rPr lang="en-US" sz="2400" dirty="0"/>
              <a:t> Cost of Living Calculator </a:t>
            </a:r>
            <a:r>
              <a:rPr lang="en-US" sz="2400" u="sng" dirty="0">
                <a:hlinkClick r:id="rId4"/>
              </a:rPr>
              <a:t>http://money.cnn.com/calculator/pf/cost-of-living/</a:t>
            </a:r>
            <a:endParaRPr lang="en-US" sz="2400" u="sng" dirty="0"/>
          </a:p>
          <a:p>
            <a:pPr marL="514350" indent="-514350">
              <a:buFont typeface="+mj-lt"/>
              <a:buAutoNum type="alphaLcPeriod"/>
            </a:pPr>
            <a:r>
              <a:rPr lang="en-US" sz="2400" dirty="0"/>
              <a:t>Sperling best places to live</a:t>
            </a:r>
          </a:p>
          <a:p>
            <a:pPr lvl="1"/>
            <a:r>
              <a:rPr lang="en-US" sz="2400" u="sng" dirty="0">
                <a:hlinkClick r:id="rId5"/>
              </a:rPr>
              <a:t>www.bestplaces.net</a:t>
            </a:r>
            <a:endParaRPr lang="en-US" sz="2400" u="sng" dirty="0"/>
          </a:p>
          <a:p>
            <a:pPr lvl="1"/>
            <a:endParaRPr lang="en-US" sz="1600" dirty="0"/>
          </a:p>
          <a:p>
            <a:pPr marL="514350" indent="-514350">
              <a:buFont typeface="+mj-lt"/>
              <a:buAutoNum type="alphaL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2470553"/>
      </p:ext>
    </p:extLst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084" y="1041408"/>
            <a:ext cx="8736036" cy="4419600"/>
          </a:xfrm>
        </p:spPr>
        <p:txBody>
          <a:bodyPr/>
          <a:lstStyle/>
          <a:p>
            <a:r>
              <a:rPr lang="en-US" dirty="0"/>
              <a:t>Know the market and what you can realistically expect to get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BLS.gov and </a:t>
            </a:r>
            <a:r>
              <a:rPr lang="en-US" sz="2000" dirty="0" err="1"/>
              <a:t>Onet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/>
              <a:t>Salary Estimating Tools: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1800" dirty="0"/>
              <a:t>Educate to Career </a:t>
            </a:r>
            <a:r>
              <a:rPr lang="en-US" sz="1800" dirty="0">
                <a:hlinkClick r:id="rId3"/>
              </a:rPr>
              <a:t>https://www.jobsearchintelligence.com/etc/jobseekers/salary-calculator.php</a:t>
            </a:r>
            <a:endParaRPr lang="en-US" sz="1800" dirty="0"/>
          </a:p>
          <a:p>
            <a:pPr marL="971550" lvl="1" indent="-514350">
              <a:buFont typeface="+mj-lt"/>
              <a:buAutoNum type="alphaLcParenR"/>
            </a:pPr>
            <a:r>
              <a:rPr lang="en-US" sz="1800" dirty="0"/>
              <a:t>Salary.com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1800" dirty="0"/>
              <a:t>Payscale.com</a:t>
            </a:r>
            <a:endParaRPr lang="en-US" sz="1800" u="sng" dirty="0"/>
          </a:p>
          <a:p>
            <a:pPr marL="971550" lvl="1" indent="-514350">
              <a:buFont typeface="+mj-lt"/>
              <a:buAutoNum type="alphaLcParenR"/>
            </a:pPr>
            <a:r>
              <a:rPr lang="en-US" sz="1800" dirty="0"/>
              <a:t>Glassdoor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Higheredjobs.com - </a:t>
            </a:r>
            <a:r>
              <a:rPr lang="en-US" sz="2000" dirty="0">
                <a:hlinkClick r:id="rId4"/>
              </a:rPr>
              <a:t>https://www.higheredjobs.com/salary/salaryDisplay.cfm?SurveyID=37</a:t>
            </a:r>
            <a:endParaRPr lang="en-US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rgbClr val="111111"/>
                </a:solidFill>
              </a:rPr>
              <a:t>Ask your friends and networking contacts.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rgbClr val="111111"/>
                </a:solidFill>
              </a:rPr>
              <a:t>Use job listings, which indicate salaries for related positions*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Check online databases for specific government positions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3053279"/>
      </p:ext>
    </p:extLst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91886"/>
            <a:ext cx="8385175" cy="1192439"/>
          </a:xfrm>
        </p:spPr>
        <p:txBody>
          <a:bodyPr/>
          <a:lstStyle/>
          <a:p>
            <a:pPr algn="l"/>
            <a:br>
              <a:rPr lang="en-US" altLang="en-US" sz="4000" dirty="0"/>
            </a:br>
            <a:r>
              <a:rPr lang="en-US" altLang="en-US" sz="3200" dirty="0"/>
              <a:t>Are salaries really negotiable? 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752600"/>
            <a:ext cx="8616950" cy="5105400"/>
          </a:xfrm>
        </p:spPr>
        <p:txBody>
          <a:bodyPr lIns="0" tIns="0" rIns="0" bIns="0"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600" dirty="0">
              <a:solidFill>
                <a:srgbClr val="11111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11111"/>
                </a:solidFill>
                <a:effectLst/>
              </a:rPr>
              <a:t>It depends on the position, the manager, the organization, and your perceived value.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11111"/>
                </a:solidFill>
                <a:effectLst/>
              </a:rPr>
              <a:t>Most </a:t>
            </a:r>
            <a:r>
              <a:rPr lang="en-US" altLang="en-US" sz="2000" b="1" dirty="0">
                <a:solidFill>
                  <a:srgbClr val="111111"/>
                </a:solidFill>
                <a:effectLst/>
              </a:rPr>
              <a:t>entry-level positions</a:t>
            </a:r>
            <a:r>
              <a:rPr lang="en-US" altLang="en-US" sz="2000" dirty="0">
                <a:solidFill>
                  <a:srgbClr val="111111"/>
                </a:solidFill>
                <a:effectLst/>
              </a:rPr>
              <a:t> have set salaries that are subject to very little if any negotiation. You should still ask!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111111"/>
                </a:solidFill>
                <a:effectLst/>
              </a:rPr>
              <a:t>Mid-level positions</a:t>
            </a:r>
            <a:r>
              <a:rPr lang="en-US" altLang="en-US" sz="2000" dirty="0">
                <a:solidFill>
                  <a:srgbClr val="111111"/>
                </a:solidFill>
                <a:effectLst/>
              </a:rPr>
              <a:t> typically have salary ranges of between 10 and 20 percent (i.e., a job paying $50,000 a year may have a salary range between $47,000 and $53,000).</a:t>
            </a:r>
          </a:p>
          <a:p>
            <a:pPr lvl="2" indent="0">
              <a:lnSpc>
                <a:spcPct val="80000"/>
              </a:lnSpc>
              <a:buNone/>
            </a:pPr>
            <a:endParaRPr lang="en-US" altLang="en-US" sz="2000" dirty="0">
              <a:solidFill>
                <a:srgbClr val="111111"/>
              </a:solidFill>
              <a:effectLst/>
            </a:endParaRPr>
          </a:p>
          <a:p>
            <a:pPr lvl="2" indent="0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111111"/>
                </a:solidFill>
                <a:effectLst/>
              </a:rPr>
              <a:t>Employers will negotiate within the range</a:t>
            </a:r>
            <a:r>
              <a:rPr lang="en-US" altLang="en-US" sz="2000" dirty="0">
                <a:solidFill>
                  <a:srgbClr val="111111"/>
                </a:solidFill>
              </a:rPr>
              <a:t>, </a:t>
            </a:r>
            <a:r>
              <a:rPr lang="en-US" altLang="en-US" sz="2000" dirty="0">
                <a:solidFill>
                  <a:srgbClr val="111111"/>
                </a:solidFill>
                <a:effectLst/>
              </a:rPr>
              <a:t>but will rarely exceed it unless you are an exceptional candidate. </a:t>
            </a:r>
          </a:p>
          <a:p>
            <a:pPr marL="342900" lvl="2" indent="-342900">
              <a:lnSpc>
                <a:spcPct val="80000"/>
              </a:lnSpc>
            </a:pPr>
            <a:r>
              <a:rPr lang="en-US" altLang="en-US" sz="2000" dirty="0">
                <a:solidFill>
                  <a:srgbClr val="111111"/>
                </a:solidFill>
                <a:effectLst/>
              </a:rPr>
              <a:t>Most </a:t>
            </a:r>
            <a:r>
              <a:rPr lang="en-US" altLang="en-US" sz="2000" b="1" dirty="0">
                <a:solidFill>
                  <a:srgbClr val="111111"/>
                </a:solidFill>
                <a:effectLst/>
              </a:rPr>
              <a:t>state and federal government jobs</a:t>
            </a:r>
            <a:r>
              <a:rPr lang="en-US" altLang="en-US" sz="2000" dirty="0">
                <a:solidFill>
                  <a:srgbClr val="111111"/>
                </a:solidFill>
                <a:effectLst/>
              </a:rPr>
              <a:t> have rigid, non-negotiable salary scales based on education and experience. </a:t>
            </a:r>
          </a:p>
          <a:p>
            <a:pPr lvl="1">
              <a:lnSpc>
                <a:spcPct val="80000"/>
              </a:lnSpc>
            </a:pPr>
            <a:endParaRPr lang="en-US" altLang="en-US" sz="2000" dirty="0">
              <a:solidFill>
                <a:srgbClr val="11111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i="1" dirty="0">
                <a:solidFill>
                  <a:srgbClr val="111111"/>
                </a:solidFill>
                <a:effectLst/>
              </a:rPr>
              <a:t>    In general, the higher-level management and executive positions offer the greatest opportunities for negotiation.</a:t>
            </a:r>
          </a:p>
        </p:txBody>
      </p:sp>
    </p:spTree>
    <p:extLst>
      <p:ext uri="{BB962C8B-B14F-4D97-AF65-F5344CB8AC3E}">
        <p14:creationId xmlns:p14="http://schemas.microsoft.com/office/powerpoint/2010/main" val="4122430617"/>
      </p:ext>
    </p:extLst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95251"/>
            <a:ext cx="8385175" cy="715963"/>
          </a:xfrm>
        </p:spPr>
        <p:txBody>
          <a:bodyPr/>
          <a:lstStyle/>
          <a:p>
            <a:pPr algn="l"/>
            <a:r>
              <a:rPr lang="en-US" altLang="en-US" sz="3200" dirty="0"/>
              <a:t>When to Negotiate?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078502"/>
            <a:ext cx="7924800" cy="4419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You are not in a position to negotiate until the employer makes an offer. Offer is an advantage.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11111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11111"/>
                </a:solidFill>
              </a:rPr>
              <a:t>Delay any discussion of salary as long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11111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C1C1C"/>
                </a:solidFill>
              </a:rPr>
              <a:t>Don't be the first to mention salary during the interview</a:t>
            </a:r>
          </a:p>
          <a:p>
            <a:endParaRPr lang="en-US" altLang="en-US" dirty="0">
              <a:solidFill>
                <a:srgbClr val="11111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5024130"/>
      </p:ext>
    </p:extLst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1143000"/>
            <a:ext cx="8385175" cy="1431925"/>
          </a:xfrm>
        </p:spPr>
        <p:txBody>
          <a:bodyPr/>
          <a:lstStyle/>
          <a:p>
            <a:pPr algn="l"/>
            <a:r>
              <a:rPr lang="en-US" altLang="en-US" sz="3200" dirty="0"/>
              <a:t>If the application asks for salary information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20505" y="1758462"/>
            <a:ext cx="7924800" cy="362829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Avoid the salary issue, ignore the request</a:t>
            </a:r>
          </a:p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</a:rPr>
              <a:t>Say that your requirement is negotiable</a:t>
            </a:r>
          </a:p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  <a:effectLst/>
              </a:rPr>
              <a:t>State your current salary and say that it is negotiable</a:t>
            </a:r>
          </a:p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</a:rPr>
              <a:t>Say that you are earning market value for someone in your field</a:t>
            </a:r>
          </a:p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111111"/>
                </a:solidFill>
              </a:rPr>
              <a:t>Put 0 and explain it later “Compensation is negotiable”</a:t>
            </a:r>
          </a:p>
        </p:txBody>
      </p:sp>
    </p:spTree>
    <p:extLst>
      <p:ext uri="{BB962C8B-B14F-4D97-AF65-F5344CB8AC3E}">
        <p14:creationId xmlns:p14="http://schemas.microsoft.com/office/powerpoint/2010/main" val="789976270"/>
      </p:ext>
    </p:extLst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8498</TotalTime>
  <Words>1862</Words>
  <Application>Microsoft Office PowerPoint</Application>
  <PresentationFormat>On-screen Show (4:3)</PresentationFormat>
  <Paragraphs>263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Garamond</vt:lpstr>
      <vt:lpstr>Times New Roman</vt:lpstr>
      <vt:lpstr>Wingdings</vt:lpstr>
      <vt:lpstr>Title Slide</vt:lpstr>
      <vt:lpstr>Content Slide</vt:lpstr>
      <vt:lpstr>PowerPoint Presentation</vt:lpstr>
      <vt:lpstr>CCSS Services</vt:lpstr>
      <vt:lpstr>PowerPoint Presentation</vt:lpstr>
      <vt:lpstr>PowerPoint Presentation</vt:lpstr>
      <vt:lpstr>PowerPoint Presentation</vt:lpstr>
      <vt:lpstr>PowerPoint Presentation</vt:lpstr>
      <vt:lpstr> Are salaries really negotiable? </vt:lpstr>
      <vt:lpstr>When to Negotiate?</vt:lpstr>
      <vt:lpstr>If the application asks for salary information</vt:lpstr>
      <vt:lpstr>If Salary+ comes up early</vt:lpstr>
      <vt:lpstr>If Salary+ comes up early</vt:lpstr>
      <vt:lpstr>Appropriate questions to ask if salary is brought up during an interview</vt:lpstr>
      <vt:lpstr>  The Process</vt:lpstr>
      <vt:lpstr>How to respond</vt:lpstr>
      <vt:lpstr>How to respond</vt:lpstr>
      <vt:lpstr>4 possibilities when salary is discussed</vt:lpstr>
      <vt:lpstr>Salary range is acceptable</vt:lpstr>
      <vt:lpstr>Only the top of the range is acceptable</vt:lpstr>
      <vt:lpstr>The entire range is unacceptable</vt:lpstr>
      <vt:lpstr>Interviewer doesn’t give you a range</vt:lpstr>
      <vt:lpstr>Tips on Salary</vt:lpstr>
      <vt:lpstr>What else is negotiable?</vt:lpstr>
      <vt:lpstr>Other Areas of Negotiation</vt:lpstr>
      <vt:lpstr>Other areas of Negotiation</vt:lpstr>
      <vt:lpstr>Other areas of negotiation</vt:lpstr>
      <vt:lpstr>  Overall</vt:lpstr>
      <vt:lpstr>Reasons you might include for  why you believe you deserve that amount/item   </vt:lpstr>
      <vt:lpstr>Last thoughts…</vt:lpstr>
      <vt:lpstr>Questions?  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Aberegg</dc:creator>
  <cp:lastModifiedBy>Ryan Wilhelm</cp:lastModifiedBy>
  <cp:revision>104</cp:revision>
  <cp:lastPrinted>2018-03-16T20:54:48Z</cp:lastPrinted>
  <dcterms:created xsi:type="dcterms:W3CDTF">2013-05-24T18:55:25Z</dcterms:created>
  <dcterms:modified xsi:type="dcterms:W3CDTF">2021-02-25T18:32:25Z</dcterms:modified>
</cp:coreProperties>
</file>