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51" r:id="rId2"/>
  </p:sldMasterIdLst>
  <p:notesMasterIdLst>
    <p:notesMasterId r:id="rId45"/>
  </p:notesMasterIdLst>
  <p:handoutMasterIdLst>
    <p:handoutMasterId r:id="rId46"/>
  </p:handoutMasterIdLst>
  <p:sldIdLst>
    <p:sldId id="256" r:id="rId3"/>
    <p:sldId id="349" r:id="rId4"/>
    <p:sldId id="347" r:id="rId5"/>
    <p:sldId id="342" r:id="rId6"/>
    <p:sldId id="360" r:id="rId7"/>
    <p:sldId id="352" r:id="rId8"/>
    <p:sldId id="362" r:id="rId9"/>
    <p:sldId id="412" r:id="rId10"/>
    <p:sldId id="358" r:id="rId11"/>
    <p:sldId id="320" r:id="rId12"/>
    <p:sldId id="317" r:id="rId13"/>
    <p:sldId id="383" r:id="rId14"/>
    <p:sldId id="343" r:id="rId15"/>
    <p:sldId id="344" r:id="rId16"/>
    <p:sldId id="346" r:id="rId17"/>
    <p:sldId id="348" r:id="rId18"/>
    <p:sldId id="275" r:id="rId19"/>
    <p:sldId id="277" r:id="rId20"/>
    <p:sldId id="278" r:id="rId21"/>
    <p:sldId id="279" r:id="rId22"/>
    <p:sldId id="280" r:id="rId23"/>
    <p:sldId id="359" r:id="rId24"/>
    <p:sldId id="413" r:id="rId25"/>
    <p:sldId id="361" r:id="rId26"/>
    <p:sldId id="300" r:id="rId27"/>
    <p:sldId id="305" r:id="rId28"/>
    <p:sldId id="306" r:id="rId29"/>
    <p:sldId id="414" r:id="rId30"/>
    <p:sldId id="307" r:id="rId31"/>
    <p:sldId id="321" r:id="rId32"/>
    <p:sldId id="312" r:id="rId33"/>
    <p:sldId id="316" r:id="rId34"/>
    <p:sldId id="409" r:id="rId35"/>
    <p:sldId id="323" r:id="rId36"/>
    <p:sldId id="377" r:id="rId37"/>
    <p:sldId id="326" r:id="rId38"/>
    <p:sldId id="387" r:id="rId39"/>
    <p:sldId id="379" r:id="rId40"/>
    <p:sldId id="331" r:id="rId41"/>
    <p:sldId id="332" r:id="rId42"/>
    <p:sldId id="297" r:id="rId43"/>
    <p:sldId id="319" r:id="rId44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D1124F-FCED-41B1-AA5D-51B521E0D976}" v="12" dt="2021-02-04T20:07:51.0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1" autoAdjust="0"/>
    <p:restoredTop sz="94613" autoAdjust="0"/>
  </p:normalViewPr>
  <p:slideViewPr>
    <p:cSldViewPr snapToGrid="0" snapToObjects="1">
      <p:cViewPr varScale="1">
        <p:scale>
          <a:sx n="56" d="100"/>
          <a:sy n="56" d="100"/>
        </p:scale>
        <p:origin x="72" y="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6/11/relationships/changesInfo" Target="changesInfos/changesInfo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Wilhelm" userId="c10c1d4e137c2f5c" providerId="LiveId" clId="{3CD1124F-FCED-41B1-AA5D-51B521E0D976}"/>
    <pc:docChg chg="addSld delSld modSld sldOrd">
      <pc:chgData name="Ryan Wilhelm" userId="c10c1d4e137c2f5c" providerId="LiveId" clId="{3CD1124F-FCED-41B1-AA5D-51B521E0D976}" dt="2021-02-04T20:09:16.318" v="159" actId="20577"/>
      <pc:docMkLst>
        <pc:docMk/>
      </pc:docMkLst>
      <pc:sldChg chg="del">
        <pc:chgData name="Ryan Wilhelm" userId="c10c1d4e137c2f5c" providerId="LiveId" clId="{3CD1124F-FCED-41B1-AA5D-51B521E0D976}" dt="2021-02-04T20:06:11.654" v="144" actId="47"/>
        <pc:sldMkLst>
          <pc:docMk/>
          <pc:sldMk cId="2485910481" sldId="281"/>
        </pc:sldMkLst>
      </pc:sldChg>
      <pc:sldChg chg="del">
        <pc:chgData name="Ryan Wilhelm" userId="c10c1d4e137c2f5c" providerId="LiveId" clId="{3CD1124F-FCED-41B1-AA5D-51B521E0D976}" dt="2021-02-04T20:04:52.683" v="141" actId="47"/>
        <pc:sldMkLst>
          <pc:docMk/>
          <pc:sldMk cId="1184586772" sldId="313"/>
        </pc:sldMkLst>
      </pc:sldChg>
      <pc:sldChg chg="modSp del mod">
        <pc:chgData name="Ryan Wilhelm" userId="c10c1d4e137c2f5c" providerId="LiveId" clId="{3CD1124F-FCED-41B1-AA5D-51B521E0D976}" dt="2021-02-04T20:04:54.863" v="142" actId="47"/>
        <pc:sldMkLst>
          <pc:docMk/>
          <pc:sldMk cId="1879587814" sldId="314"/>
        </pc:sldMkLst>
        <pc:spChg chg="mod">
          <ac:chgData name="Ryan Wilhelm" userId="c10c1d4e137c2f5c" providerId="LiveId" clId="{3CD1124F-FCED-41B1-AA5D-51B521E0D976}" dt="2021-02-04T19:48:31.602" v="51" actId="20577"/>
          <ac:spMkLst>
            <pc:docMk/>
            <pc:sldMk cId="1879587814" sldId="314"/>
            <ac:spMk id="2" creationId="{00000000-0000-0000-0000-000000000000}"/>
          </ac:spMkLst>
        </pc:spChg>
      </pc:sldChg>
      <pc:sldChg chg="modSp mod">
        <pc:chgData name="Ryan Wilhelm" userId="c10c1d4e137c2f5c" providerId="LiveId" clId="{3CD1124F-FCED-41B1-AA5D-51B521E0D976}" dt="2021-02-04T20:09:16.318" v="159" actId="20577"/>
        <pc:sldMkLst>
          <pc:docMk/>
          <pc:sldMk cId="2034626042" sldId="319"/>
        </pc:sldMkLst>
        <pc:spChg chg="mod">
          <ac:chgData name="Ryan Wilhelm" userId="c10c1d4e137c2f5c" providerId="LiveId" clId="{3CD1124F-FCED-41B1-AA5D-51B521E0D976}" dt="2021-02-04T20:09:16.318" v="159" actId="20577"/>
          <ac:spMkLst>
            <pc:docMk/>
            <pc:sldMk cId="2034626042" sldId="319"/>
            <ac:spMk id="73731" creationId="{00000000-0000-0000-0000-000000000000}"/>
          </ac:spMkLst>
        </pc:spChg>
      </pc:sldChg>
      <pc:sldChg chg="del">
        <pc:chgData name="Ryan Wilhelm" userId="c10c1d4e137c2f5c" providerId="LiveId" clId="{3CD1124F-FCED-41B1-AA5D-51B521E0D976}" dt="2021-02-04T20:06:18.882" v="145" actId="47"/>
        <pc:sldMkLst>
          <pc:docMk/>
          <pc:sldMk cId="1938400884" sldId="322"/>
        </pc:sldMkLst>
      </pc:sldChg>
      <pc:sldChg chg="del">
        <pc:chgData name="Ryan Wilhelm" userId="c10c1d4e137c2f5c" providerId="LiveId" clId="{3CD1124F-FCED-41B1-AA5D-51B521E0D976}" dt="2021-02-04T20:06:51.646" v="147" actId="47"/>
        <pc:sldMkLst>
          <pc:docMk/>
          <pc:sldMk cId="2846413942" sldId="325"/>
        </pc:sldMkLst>
      </pc:sldChg>
      <pc:sldChg chg="del">
        <pc:chgData name="Ryan Wilhelm" userId="c10c1d4e137c2f5c" providerId="LiveId" clId="{3CD1124F-FCED-41B1-AA5D-51B521E0D976}" dt="2021-02-04T20:07:35.239" v="149" actId="47"/>
        <pc:sldMkLst>
          <pc:docMk/>
          <pc:sldMk cId="882315698" sldId="329"/>
        </pc:sldMkLst>
      </pc:sldChg>
      <pc:sldChg chg="modSp mod">
        <pc:chgData name="Ryan Wilhelm" userId="c10c1d4e137c2f5c" providerId="LiveId" clId="{3CD1124F-FCED-41B1-AA5D-51B521E0D976}" dt="2021-02-04T19:49:07.935" v="56" actId="20577"/>
        <pc:sldMkLst>
          <pc:docMk/>
          <pc:sldMk cId="147862575" sldId="332"/>
        </pc:sldMkLst>
        <pc:spChg chg="mod">
          <ac:chgData name="Ryan Wilhelm" userId="c10c1d4e137c2f5c" providerId="LiveId" clId="{3CD1124F-FCED-41B1-AA5D-51B521E0D976}" dt="2021-02-04T19:49:07.935" v="56" actId="20577"/>
          <ac:spMkLst>
            <pc:docMk/>
            <pc:sldMk cId="147862575" sldId="332"/>
            <ac:spMk id="35842" creationId="{00000000-0000-0000-0000-000000000000}"/>
          </ac:spMkLst>
        </pc:spChg>
      </pc:sldChg>
      <pc:sldChg chg="del">
        <pc:chgData name="Ryan Wilhelm" userId="c10c1d4e137c2f5c" providerId="LiveId" clId="{3CD1124F-FCED-41B1-AA5D-51B521E0D976}" dt="2021-02-04T20:01:40.168" v="130" actId="47"/>
        <pc:sldMkLst>
          <pc:docMk/>
          <pc:sldMk cId="2346391975" sldId="345"/>
        </pc:sldMkLst>
      </pc:sldChg>
      <pc:sldChg chg="del">
        <pc:chgData name="Ryan Wilhelm" userId="c10c1d4e137c2f5c" providerId="LiveId" clId="{3CD1124F-FCED-41B1-AA5D-51B521E0D976}" dt="2021-02-04T20:08:30.129" v="153" actId="47"/>
        <pc:sldMkLst>
          <pc:docMk/>
          <pc:sldMk cId="2326809299" sldId="353"/>
        </pc:sldMkLst>
      </pc:sldChg>
      <pc:sldChg chg="del">
        <pc:chgData name="Ryan Wilhelm" userId="c10c1d4e137c2f5c" providerId="LiveId" clId="{3CD1124F-FCED-41B1-AA5D-51B521E0D976}" dt="2021-02-04T20:09:01.021" v="155" actId="47"/>
        <pc:sldMkLst>
          <pc:docMk/>
          <pc:sldMk cId="615349644" sldId="354"/>
        </pc:sldMkLst>
      </pc:sldChg>
      <pc:sldChg chg="del">
        <pc:chgData name="Ryan Wilhelm" userId="c10c1d4e137c2f5c" providerId="LiveId" clId="{3CD1124F-FCED-41B1-AA5D-51B521E0D976}" dt="2021-02-04T20:08:57.318" v="154" actId="47"/>
        <pc:sldMkLst>
          <pc:docMk/>
          <pc:sldMk cId="2038667590" sldId="355"/>
        </pc:sldMkLst>
      </pc:sldChg>
      <pc:sldChg chg="del">
        <pc:chgData name="Ryan Wilhelm" userId="c10c1d4e137c2f5c" providerId="LiveId" clId="{3CD1124F-FCED-41B1-AA5D-51B521E0D976}" dt="2021-02-04T19:56:35.094" v="85" actId="47"/>
        <pc:sldMkLst>
          <pc:docMk/>
          <pc:sldMk cId="604197775" sldId="356"/>
        </pc:sldMkLst>
      </pc:sldChg>
      <pc:sldChg chg="modSp add mod">
        <pc:chgData name="Ryan Wilhelm" userId="c10c1d4e137c2f5c" providerId="LiveId" clId="{3CD1124F-FCED-41B1-AA5D-51B521E0D976}" dt="2021-02-04T19:56:29.570" v="84" actId="20577"/>
        <pc:sldMkLst>
          <pc:docMk/>
          <pc:sldMk cId="1611212973" sldId="362"/>
        </pc:sldMkLst>
        <pc:spChg chg="mod">
          <ac:chgData name="Ryan Wilhelm" userId="c10c1d4e137c2f5c" providerId="LiveId" clId="{3CD1124F-FCED-41B1-AA5D-51B521E0D976}" dt="2021-02-04T19:56:29.570" v="84" actId="20577"/>
          <ac:spMkLst>
            <pc:docMk/>
            <pc:sldMk cId="1611212973" sldId="362"/>
            <ac:spMk id="2" creationId="{00000000-0000-0000-0000-000000000000}"/>
          </ac:spMkLst>
        </pc:spChg>
      </pc:sldChg>
      <pc:sldChg chg="add">
        <pc:chgData name="Ryan Wilhelm" userId="c10c1d4e137c2f5c" providerId="LiveId" clId="{3CD1124F-FCED-41B1-AA5D-51B521E0D976}" dt="2021-02-04T20:06:48.187" v="146"/>
        <pc:sldMkLst>
          <pc:docMk/>
          <pc:sldMk cId="3753009093" sldId="377"/>
        </pc:sldMkLst>
      </pc:sldChg>
      <pc:sldChg chg="add">
        <pc:chgData name="Ryan Wilhelm" userId="c10c1d4e137c2f5c" providerId="LiveId" clId="{3CD1124F-FCED-41B1-AA5D-51B521E0D976}" dt="2021-02-04T20:07:33.125" v="148"/>
        <pc:sldMkLst>
          <pc:docMk/>
          <pc:sldMk cId="2708615271" sldId="379"/>
        </pc:sldMkLst>
      </pc:sldChg>
      <pc:sldChg chg="modSp add mod">
        <pc:chgData name="Ryan Wilhelm" userId="c10c1d4e137c2f5c" providerId="LiveId" clId="{3CD1124F-FCED-41B1-AA5D-51B521E0D976}" dt="2021-02-04T20:01:44.980" v="138" actId="20577"/>
        <pc:sldMkLst>
          <pc:docMk/>
          <pc:sldMk cId="0" sldId="383"/>
        </pc:sldMkLst>
        <pc:spChg chg="mod">
          <ac:chgData name="Ryan Wilhelm" userId="c10c1d4e137c2f5c" providerId="LiveId" clId="{3CD1124F-FCED-41B1-AA5D-51B521E0D976}" dt="2021-02-04T20:01:44.980" v="138" actId="20577"/>
          <ac:spMkLst>
            <pc:docMk/>
            <pc:sldMk cId="0" sldId="383"/>
            <ac:spMk id="67587" creationId="{ED5BFD4E-FC4E-4F45-A3E7-12CCF7CBE62A}"/>
          </ac:spMkLst>
        </pc:spChg>
      </pc:sldChg>
      <pc:sldChg chg="add ord">
        <pc:chgData name="Ryan Wilhelm" userId="c10c1d4e137c2f5c" providerId="LiveId" clId="{3CD1124F-FCED-41B1-AA5D-51B521E0D976}" dt="2021-02-04T20:08:26.133" v="152"/>
        <pc:sldMkLst>
          <pc:docMk/>
          <pc:sldMk cId="1805556532" sldId="387"/>
        </pc:sldMkLst>
      </pc:sldChg>
      <pc:sldChg chg="add modTransition">
        <pc:chgData name="Ryan Wilhelm" userId="c10c1d4e137c2f5c" providerId="LiveId" clId="{3CD1124F-FCED-41B1-AA5D-51B521E0D976}" dt="2021-02-04T20:06:09.110" v="143"/>
        <pc:sldMkLst>
          <pc:docMk/>
          <pc:sldMk cId="2800947383" sldId="409"/>
        </pc:sldMkLst>
      </pc:sldChg>
      <pc:sldChg chg="modSp add mod">
        <pc:chgData name="Ryan Wilhelm" userId="c10c1d4e137c2f5c" providerId="LiveId" clId="{3CD1124F-FCED-41B1-AA5D-51B521E0D976}" dt="2021-02-04T19:58:42.855" v="128"/>
        <pc:sldMkLst>
          <pc:docMk/>
          <pc:sldMk cId="360677986" sldId="412"/>
        </pc:sldMkLst>
        <pc:spChg chg="mod">
          <ac:chgData name="Ryan Wilhelm" userId="c10c1d4e137c2f5c" providerId="LiveId" clId="{3CD1124F-FCED-41B1-AA5D-51B521E0D976}" dt="2021-02-04T19:58:42.855" v="128"/>
          <ac:spMkLst>
            <pc:docMk/>
            <pc:sldMk cId="360677986" sldId="412"/>
            <ac:spMk id="2" creationId="{00000000-0000-0000-0000-000000000000}"/>
          </ac:spMkLst>
        </pc:spChg>
      </pc:sldChg>
      <pc:sldChg chg="add">
        <pc:chgData name="Ryan Wilhelm" userId="c10c1d4e137c2f5c" providerId="LiveId" clId="{3CD1124F-FCED-41B1-AA5D-51B521E0D976}" dt="2021-02-04T20:03:23.174" v="139"/>
        <pc:sldMkLst>
          <pc:docMk/>
          <pc:sldMk cId="512310297" sldId="413"/>
        </pc:sldMkLst>
      </pc:sldChg>
      <pc:sldChg chg="add">
        <pc:chgData name="Ryan Wilhelm" userId="c10c1d4e137c2f5c" providerId="LiveId" clId="{3CD1124F-FCED-41B1-AA5D-51B521E0D976}" dt="2021-02-04T20:04:38.442" v="140"/>
        <pc:sldMkLst>
          <pc:docMk/>
          <pc:sldMk cId="2319354432" sldId="41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82418" cy="464205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902" y="3"/>
            <a:ext cx="2982418" cy="464205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48E8A6BD-8861-49E5-A7EB-8AD093B3DA8F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61"/>
            <a:ext cx="2982418" cy="464205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902" y="8830661"/>
            <a:ext cx="2982418" cy="464205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5B13B50C-5417-4241-9F2F-849A04E8E5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159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434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1"/>
            <a:ext cx="2982119" cy="466434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3E7A5C70-0C23-4D4F-A7A4-7086EA857492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302" tIns="46151" rIns="92302" bIns="4615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2982119" cy="466433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9"/>
            <a:ext cx="2982119" cy="466433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54C6634F-19D8-4A9D-B9E4-E7C8DFFF37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01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Ryan</a:t>
            </a:r>
          </a:p>
        </p:txBody>
      </p:sp>
    </p:spTree>
    <p:extLst>
      <p:ext uri="{BB962C8B-B14F-4D97-AF65-F5344CB8AC3E}">
        <p14:creationId xmlns:p14="http://schemas.microsoft.com/office/powerpoint/2010/main" val="2838579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9952" indent="-2884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3772" indent="-23075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5281" indent="-23075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6791" indent="-23075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8300" indent="-230754" defTabSz="461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9809" indent="-230754" defTabSz="461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1318" indent="-230754" defTabSz="461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2827" indent="-230754" defTabSz="461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FFB70A-066D-4163-827C-9A567430F560}" type="slidenum">
              <a:rPr lang="en-US" altLang="en-US">
                <a:latin typeface="Calibri" panose="020F0502020204030204" pitchFamily="34" charset="0"/>
              </a:rPr>
              <a:pPr eaLnBrk="1" hangingPunct="1"/>
              <a:t>37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436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52" indent="-2884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72" indent="-23075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81" indent="-23075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791" indent="-23075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300" indent="-230754" defTabSz="4615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809" indent="-230754" defTabSz="4615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318" indent="-230754" defTabSz="4615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827" indent="-230754" defTabSz="4615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28429A-E6B2-4554-8712-1FF5A425D753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42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8252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3A48C-5606-4ACA-B5B7-19DF083986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29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Ryan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3A48C-5606-4ACA-B5B7-19DF0839863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74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7C935A2E-D31D-4061-B4D7-300181FEDA8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2A9507-B2F4-4071-8BB0-E03A4B795C36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7C612C8-E190-476C-B3E0-27DC0A7F7B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C7A3C785-BB70-4451-941C-8E2E21F777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52" indent="-2884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72" indent="-2307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81" indent="-2307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791" indent="-2307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300" indent="-230754" defTabSz="4615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809" indent="-230754" defTabSz="4615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318" indent="-230754" defTabSz="4615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827" indent="-230754" defTabSz="4615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5105BE1-01CD-4FBD-B85F-53DB337A1913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708025"/>
            <a:ext cx="4725988" cy="35448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8286" y="4490035"/>
            <a:ext cx="5158173" cy="42527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1489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984126" y="8976837"/>
            <a:ext cx="3049026" cy="47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55" tIns="47028" rIns="94055" bIns="4702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D46D6-63CC-43F3-841E-2933CA3CFB79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3349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984126" y="8976837"/>
            <a:ext cx="3049026" cy="47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55" tIns="47028" rIns="94055" bIns="4702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1C16E2A-C94C-43C5-A8B2-C58F8413D34D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8400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984126" y="8978451"/>
            <a:ext cx="3049026" cy="47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7" tIns="46147" rIns="92297" bIns="4614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3E1C611-01BA-443F-9139-6427187012EB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709613"/>
            <a:ext cx="4724400" cy="3544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8286" y="4490034"/>
            <a:ext cx="5158173" cy="42511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8186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984126" y="8976837"/>
            <a:ext cx="3049026" cy="472890"/>
          </a:xfrm>
          <a:prstGeom prst="rect">
            <a:avLst/>
          </a:prstGeom>
          <a:noFill/>
        </p:spPr>
        <p:txBody>
          <a:bodyPr lIns="94055" tIns="47028" rIns="94055" bIns="4702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49C3875-975D-40CC-B47B-E49343381510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33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959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 userDrawn="1"/>
        </p:nvSpPr>
        <p:spPr bwMode="auto">
          <a:xfrm>
            <a:off x="6483350" y="244475"/>
            <a:ext cx="2436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schemeClr val="bg1"/>
                </a:solidFill>
              </a:rPr>
              <a:t>Career Counseling and Support Services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6EAFA2-B09F-4946-B1EA-AF72785C657F}" type="datetime1">
              <a:rPr lang="en-US"/>
              <a:pPr>
                <a:defRPr/>
              </a:pPr>
              <a:t>2/4/2021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9E93FFA-D5D8-42C3-9EAA-917A3810C36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469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D6BC2-36B1-4E3C-959E-A54619EEB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812654"/>
      </p:ext>
    </p:extLst>
  </p:cSld>
  <p:clrMapOvr>
    <a:masterClrMapping/>
  </p:clrMapOvr>
  <p:transition>
    <p:wipe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</p:spTree>
    <p:extLst>
      <p:ext uri="{BB962C8B-B14F-4D97-AF65-F5344CB8AC3E}">
        <p14:creationId xmlns:p14="http://schemas.microsoft.com/office/powerpoint/2010/main" val="329427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</p:spTree>
    <p:extLst>
      <p:ext uri="{BB962C8B-B14F-4D97-AF65-F5344CB8AC3E}">
        <p14:creationId xmlns:p14="http://schemas.microsoft.com/office/powerpoint/2010/main" val="379316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BIG WORD BIG PHRASE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</p:spTree>
    <p:extLst>
      <p:ext uri="{BB962C8B-B14F-4D97-AF65-F5344CB8AC3E}">
        <p14:creationId xmlns:p14="http://schemas.microsoft.com/office/powerpoint/2010/main" val="110680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10167"/>
            <a:ext cx="9144000" cy="5947833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42139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BIG WORD</a:t>
            </a:r>
          </a:p>
          <a:p>
            <a:pPr lvl="0"/>
            <a:r>
              <a:rPr lang="en-US" dirty="0"/>
              <a:t>BIG PHRASE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147195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789978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“Notable quotes</a:t>
            </a:r>
            <a:b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2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Full slide picture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695866"/>
          </a:xfrm>
          <a:prstGeom prst="rect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174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½ slide picture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</p:spTree>
    <p:extLst>
      <p:ext uri="{BB962C8B-B14F-4D97-AF65-F5344CB8AC3E}">
        <p14:creationId xmlns:p14="http://schemas.microsoft.com/office/powerpoint/2010/main" val="167368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chart/graph/table</a:t>
            </a:r>
          </a:p>
        </p:txBody>
      </p:sp>
    </p:spTree>
    <p:extLst>
      <p:ext uri="{BB962C8B-B14F-4D97-AF65-F5344CB8AC3E}">
        <p14:creationId xmlns:p14="http://schemas.microsoft.com/office/powerpoint/2010/main" val="38332825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3E1DC-5C03-4B1A-9770-265F89D2750A}" type="datetime1">
              <a:rPr lang="en-US"/>
              <a:pPr>
                <a:defRPr/>
              </a:pPr>
              <a:t>2/4/2021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72202-0E76-4E17-B10A-B5FD9B0A90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172200" y="244549"/>
            <a:ext cx="2748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Career</a:t>
            </a:r>
            <a:r>
              <a:rPr lang="en-US" baseline="0" dirty="0">
                <a:solidFill>
                  <a:schemeClr val="bg1"/>
                </a:solidFill>
              </a:rPr>
              <a:t> Counseling and Support Services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948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937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D8E7B-AF3B-B444-8E74-E549FC814F53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974444"/>
            <a:ext cx="9144000" cy="2962806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5248" y="1609145"/>
            <a:ext cx="6424083" cy="91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8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10167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06917" y="197908"/>
            <a:ext cx="3284042" cy="46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3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4" r:id="rId2"/>
    <p:sldLayoutId id="2147483769" r:id="rId3"/>
    <p:sldLayoutId id="2147483767" r:id="rId4"/>
    <p:sldLayoutId id="2147483758" r:id="rId5"/>
    <p:sldLayoutId id="2147483768" r:id="rId6"/>
    <p:sldLayoutId id="2147483763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xploration.osu.edu/current-students/what-can-i-do-with-a-major-i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ss.osu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css.osu.edu/undergraduates/explore-careers/" TargetMode="External"/><Relationship Id="rId2" Type="http://schemas.openxmlformats.org/officeDocument/2006/relationships/hyperlink" Target="https://whatcanidowiththismajor.com/major/major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jobsearch.ohio.gov/wps/portal/gov/jobsearch/" TargetMode="External"/><Relationship Id="rId2" Type="http://schemas.openxmlformats.org/officeDocument/2006/relationships/hyperlink" Target="https://learn.joinhandshake.com/students/hiring-on-handshake-500/?mkt_tok=eyJpIjoiT0RjME9UZGhZbU14TmpJMCIsInQiOiJEWnJwbWRhMW1yN1U2eUhxbUNoV2xjRkoyNUJOaGJGN096SnhNUm1oXC82YmVBeDRRaFp3azQwWjQxT0xpelVGVUtyeG1jQnFhdDVmY1dkeVZ4YkdUdGNaV3pkbkVcL1dmYzVsNTljc1wvSVVQUmJDcVZQY1lOZVIxZFltalowbUlnUSJ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opjobs.ohio.gov/wps/portal/gov/indemand/lis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413015" y="3177536"/>
            <a:ext cx="6400800" cy="82338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Job Search Strategies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-2" y="4000918"/>
            <a:ext cx="9143999" cy="233693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Career Counseling and Support Services</a:t>
            </a:r>
          </a:p>
          <a:p>
            <a:r>
              <a:rPr lang="en-US" sz="2000" dirty="0"/>
              <a:t>1640 Neil Avenue, 2</a:t>
            </a:r>
            <a:r>
              <a:rPr lang="en-US" sz="2000" baseline="30000" dirty="0"/>
              <a:t>nd</a:t>
            </a:r>
            <a:r>
              <a:rPr lang="en-US" sz="2000" dirty="0"/>
              <a:t> Floor</a:t>
            </a:r>
          </a:p>
          <a:p>
            <a:r>
              <a:rPr lang="en-US" sz="2000" dirty="0"/>
              <a:t>Younkin Success Center</a:t>
            </a:r>
          </a:p>
          <a:p>
            <a:r>
              <a:rPr lang="en-US" sz="2000" dirty="0"/>
              <a:t>(614) 688-3898</a:t>
            </a:r>
          </a:p>
          <a:p>
            <a:r>
              <a:rPr lang="en-US" sz="2000" dirty="0"/>
              <a:t>ccss.osu.edu</a:t>
            </a:r>
          </a:p>
        </p:txBody>
      </p:sp>
    </p:spTree>
    <p:extLst>
      <p:ext uri="{BB962C8B-B14F-4D97-AF65-F5344CB8AC3E}">
        <p14:creationId xmlns:p14="http://schemas.microsoft.com/office/powerpoint/2010/main" val="228447740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318913" y="1064949"/>
            <a:ext cx="8229600" cy="71826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Negative Stereotypes about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Graduate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Career Counseling and Support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0845" y="2346918"/>
            <a:ext cx="77057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dirty="0"/>
              <a:t>Lack common sense: Too intellectual vs. practical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dirty="0"/>
              <a:t>Don’t understand the business environment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dirty="0"/>
              <a:t>Lack management &amp; collaboration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dirty="0"/>
              <a:t>Aren’t team players—don’t take direction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dirty="0"/>
              <a:t>We will have to pay them more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dirty="0"/>
              <a:t>Overqualified and won’t stay long</a:t>
            </a:r>
          </a:p>
        </p:txBody>
      </p:sp>
    </p:spTree>
    <p:extLst>
      <p:ext uri="{BB962C8B-B14F-4D97-AF65-F5344CB8AC3E}">
        <p14:creationId xmlns:p14="http://schemas.microsoft.com/office/powerpoint/2010/main" val="425928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318913" y="1276705"/>
            <a:ext cx="8229600" cy="71826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to combat Stereotypes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Career Counseling and Support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4911" y="2129908"/>
            <a:ext cx="8143304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Translate your credentials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Be position and employer-focused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Emphasize the strengths implied by your grad school experience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/>
              <a:t>Positive Stereotypes?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Transferable Skills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Pursue additional relevant skills / experiences</a:t>
            </a:r>
          </a:p>
        </p:txBody>
      </p:sp>
    </p:spTree>
    <p:extLst>
      <p:ext uri="{BB962C8B-B14F-4D97-AF65-F5344CB8AC3E}">
        <p14:creationId xmlns:p14="http://schemas.microsoft.com/office/powerpoint/2010/main" val="222890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01248A0-E003-4872-A9B8-11109929A85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92868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4000"/>
              <a:t>What you want them to know: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ED5BFD4E-FC4E-4F45-A3E7-12CCF7CBE62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2250" y="1739900"/>
            <a:ext cx="8229600" cy="4302125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SKILLS</a:t>
            </a:r>
          </a:p>
          <a:p>
            <a:pPr marL="914400" lvl="1" indent="-457200" eaLnBrk="1" hangingPunct="1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Review the Job Posting/Skills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rgbClr val="000000"/>
              </a:buClr>
              <a:buFont typeface="Arial" charset="0"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Requirements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rgbClr val="000000"/>
              </a:buClr>
              <a:buFont typeface="Arial" charset="0"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Preferred Qualifications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rgbClr val="000000"/>
              </a:buClr>
              <a:buFont typeface="Arial" charset="0"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Job Duties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defRPr/>
            </a:pPr>
            <a:endParaRPr lang="en-US" altLang="en-US" sz="2800" dirty="0">
              <a:solidFill>
                <a:srgbClr val="000000"/>
              </a:solidFill>
              <a:cs typeface="Times New Roman" pitchFamily="18" charset="0"/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Experiences from 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     anywhere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Management vs elements of leadership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altLang="en-US" dirty="0">
              <a:solidFill>
                <a:srgbClr val="000000"/>
              </a:solidFill>
              <a:latin typeface="Garamond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1C6C2FB-E7F5-42E2-8223-4575909CFA4D}"/>
              </a:ext>
            </a:extLst>
          </p:cNvPr>
          <p:cNvGraphicFramePr>
            <a:graphicFrameLocks noGrp="1"/>
          </p:cNvGraphicFramePr>
          <p:nvPr/>
        </p:nvGraphicFramePr>
        <p:xfrm>
          <a:off x="4713288" y="3760788"/>
          <a:ext cx="4186238" cy="1477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Job Posting</a:t>
                      </a:r>
                    </a:p>
                  </a:txBody>
                  <a:tcPr marL="91453" marR="91453" marT="45708" marB="45708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YOU</a:t>
                      </a:r>
                    </a:p>
                  </a:txBody>
                  <a:tcPr marL="91453" marR="91453" marT="45708" marB="45708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4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3" marR="91453" marT="45708" marB="457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3" marR="91453" marT="45708" marB="457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4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53" marR="91453" marT="45708" marB="45708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3" marR="91453" marT="45708" marB="457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4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3" marR="91453" marT="45708" marB="457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3" marR="91453" marT="45708" marB="457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591" y="1905000"/>
            <a:ext cx="8153400" cy="990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altLang="en-US" sz="2400" dirty="0"/>
              <a:t>Skills can be gained anywhere-research-volunteer-committee-job-class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j-lt"/>
              </a:rPr>
              <a:t>Can include unpaid and non-university experience</a:t>
            </a:r>
          </a:p>
          <a:p>
            <a:pPr marL="1066800" lvl="1" indent="-6096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j-lt"/>
              </a:rPr>
              <a:t>Don’t downplay your research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>
                <a:cs typeface="Arial" charset="0"/>
              </a:rPr>
              <a:t>(TIP: </a:t>
            </a:r>
            <a:r>
              <a:rPr lang="en-US" sz="2400" dirty="0">
                <a:cs typeface="Arial" charset="0"/>
                <a:hlinkClick r:id="rId3"/>
              </a:rPr>
              <a:t>http://exploration.osu.edu/current-students/what-can-i-do-with-a-major-in</a:t>
            </a:r>
            <a:r>
              <a:rPr lang="en-US" sz="2400" dirty="0">
                <a:cs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2400" dirty="0"/>
              <a:t>What skills have you developed from your experiences that might be transferable?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n-US" i="1" dirty="0"/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3024" y="1066800"/>
            <a:ext cx="8920976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3200" dirty="0"/>
              <a:t>Transferable Skills </a:t>
            </a:r>
          </a:p>
        </p:txBody>
      </p:sp>
    </p:spTree>
    <p:extLst>
      <p:ext uri="{BB962C8B-B14F-4D97-AF65-F5344CB8AC3E}">
        <p14:creationId xmlns:p14="http://schemas.microsoft.com/office/powerpoint/2010/main" val="1578942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 txBox="1">
            <a:spLocks noChangeArrowheads="1"/>
          </p:cNvSpPr>
          <p:nvPr/>
        </p:nvSpPr>
        <p:spPr bwMode="auto">
          <a:xfrm>
            <a:off x="457200" y="1198563"/>
            <a:ext cx="82296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/>
              <a:t>Transferable Skills</a:t>
            </a:r>
          </a:p>
        </p:txBody>
      </p:sp>
      <p:sp>
        <p:nvSpPr>
          <p:cNvPr id="48131" name="Rectangle 3"/>
          <p:cNvSpPr txBox="1">
            <a:spLocks noChangeArrowheads="1"/>
          </p:cNvSpPr>
          <p:nvPr/>
        </p:nvSpPr>
        <p:spPr bwMode="auto">
          <a:xfrm>
            <a:off x="563563" y="1920875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48132" name="Rectangle 3"/>
          <p:cNvSpPr txBox="1">
            <a:spLocks noChangeArrowheads="1"/>
          </p:cNvSpPr>
          <p:nvPr/>
        </p:nvSpPr>
        <p:spPr bwMode="auto">
          <a:xfrm>
            <a:off x="563563" y="1935163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800" dirty="0">
                <a:ea typeface="宋体" panose="02010600030101010101" pitchFamily="2" charset="-122"/>
              </a:rPr>
              <a:t>Leadership</a:t>
            </a: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800" dirty="0">
                <a:ea typeface="宋体" panose="02010600030101010101" pitchFamily="2" charset="-122"/>
              </a:rPr>
              <a:t>Teamwork</a:t>
            </a: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800" dirty="0">
                <a:ea typeface="宋体" panose="02010600030101010101" pitchFamily="2" charset="-122"/>
              </a:rPr>
              <a:t>Initiative</a:t>
            </a: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800" dirty="0">
                <a:ea typeface="宋体" panose="02010600030101010101" pitchFamily="2" charset="-122"/>
              </a:rPr>
              <a:t>Time Management</a:t>
            </a: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800" dirty="0">
                <a:ea typeface="宋体" panose="02010600030101010101" pitchFamily="2" charset="-122"/>
              </a:rPr>
              <a:t>Communication Skills</a:t>
            </a: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800" dirty="0">
                <a:ea typeface="宋体" panose="02010600030101010101" pitchFamily="2" charset="-122"/>
              </a:rPr>
              <a:t>Organization</a:t>
            </a: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800" dirty="0">
                <a:ea typeface="宋体" panose="02010600030101010101" pitchFamily="2" charset="-122"/>
              </a:rPr>
              <a:t>Attention to Detail</a:t>
            </a: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800" dirty="0">
                <a:ea typeface="宋体" panose="02010600030101010101" pitchFamily="2" charset="-122"/>
              </a:rPr>
              <a:t>Logic</a:t>
            </a: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800" dirty="0">
                <a:ea typeface="宋体" panose="02010600030101010101" pitchFamily="2" charset="-122"/>
              </a:rPr>
              <a:t>Research/Analytical mindset</a:t>
            </a:r>
          </a:p>
        </p:txBody>
      </p:sp>
    </p:spTree>
    <p:extLst>
      <p:ext uri="{BB962C8B-B14F-4D97-AF65-F5344CB8AC3E}">
        <p14:creationId xmlns:p14="http://schemas.microsoft.com/office/powerpoint/2010/main" val="2350995144"/>
      </p:ext>
    </p:extLst>
  </p:cSld>
  <p:clrMapOvr>
    <a:masterClrMapping/>
  </p:clrMapOvr>
  <p:transition>
    <p:wipe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41325" y="1120775"/>
            <a:ext cx="8702675" cy="70802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0" dirty="0">
                <a:latin typeface="+mn-lt"/>
                <a:cs typeface="+mn-cs"/>
              </a:rPr>
              <a:t>Do employers really want this?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1000" y="1828800"/>
            <a:ext cx="7924800" cy="50784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>
                <a:latin typeface="+mn-lt"/>
                <a:cs typeface="+mn-cs"/>
              </a:rPr>
              <a:t>National Association of Colleges and Employers</a:t>
            </a:r>
          </a:p>
          <a:p>
            <a:pPr lvl="1" fontAlgn="auto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>
                <a:latin typeface="+mn-lt"/>
                <a:cs typeface="+mn-cs"/>
              </a:rPr>
              <a:t>NACE Job Outlook Survey 2014</a:t>
            </a:r>
          </a:p>
          <a:p>
            <a:pPr lvl="1" fontAlgn="auto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>
                <a:latin typeface="+mn-lt"/>
                <a:cs typeface="+mn-cs"/>
              </a:rPr>
              <a:t>Employers Rate the importance of candidate skill/qualities</a:t>
            </a:r>
          </a:p>
          <a:p>
            <a:pPr marL="1485900" lvl="2" indent="-457200" fontAlgn="auto">
              <a:spcBef>
                <a:spcPct val="5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n-US" sz="2400" b="0" dirty="0">
                <a:latin typeface="+mn-lt"/>
                <a:cs typeface="+mn-cs"/>
              </a:rPr>
              <a:t>Ability to work in a team structure</a:t>
            </a:r>
          </a:p>
          <a:p>
            <a:pPr marL="1485900" lvl="2" indent="-457200" fontAlgn="auto">
              <a:spcBef>
                <a:spcPct val="5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n-US" sz="2400" b="0" dirty="0">
                <a:latin typeface="+mn-lt"/>
                <a:cs typeface="+mn-cs"/>
              </a:rPr>
              <a:t>Ability to make decisions and solve problems</a:t>
            </a:r>
          </a:p>
          <a:p>
            <a:pPr marL="1485900" lvl="2" indent="-457200" fontAlgn="auto">
              <a:spcBef>
                <a:spcPct val="5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n-US" sz="2400" b="0" dirty="0">
                <a:latin typeface="+mn-lt"/>
                <a:cs typeface="+mn-cs"/>
              </a:rPr>
              <a:t>Ability to plan organize and prioritize work</a:t>
            </a:r>
          </a:p>
          <a:p>
            <a:pPr marL="1485900" lvl="2" indent="-457200" fontAlgn="auto">
              <a:spcBef>
                <a:spcPct val="5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n-US" sz="2400" b="0" dirty="0">
                <a:latin typeface="+mn-lt"/>
                <a:cs typeface="+mn-cs"/>
              </a:rPr>
              <a:t>Ability to verbally communicate with persons inside and outside of the organization</a:t>
            </a:r>
          </a:p>
          <a:p>
            <a:pPr marL="1828800" lvl="3" indent="-457200" fontAlgn="auto">
              <a:spcBef>
                <a:spcPct val="500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altLang="en-US" sz="2400" b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719137"/>
      </p:ext>
    </p:extLst>
  </p:cSld>
  <p:clrMapOvr>
    <a:masterClrMapping/>
  </p:clrMapOvr>
  <p:transition>
    <p:wipe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/>
              <a:t>Job Search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1979" y="224767"/>
            <a:ext cx="4692021" cy="369332"/>
          </a:xfrm>
          <a:prstGeom prst="rect">
            <a:avLst/>
          </a:prstGeom>
          <a:solidFill>
            <a:srgbClr val="BB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Career Counseling and Support Services</a:t>
            </a:r>
          </a:p>
        </p:txBody>
      </p:sp>
    </p:spTree>
    <p:extLst>
      <p:ext uri="{BB962C8B-B14F-4D97-AF65-F5344CB8AC3E}">
        <p14:creationId xmlns:p14="http://schemas.microsoft.com/office/powerpoint/2010/main" val="4073628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351508" y="1965615"/>
            <a:ext cx="8403386" cy="4377447"/>
          </a:xfrm>
        </p:spPr>
        <p:txBody>
          <a:bodyPr/>
          <a:lstStyle/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It is recommended that you begin an ACTIVE job search 3-6 months before your target employment date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It’s never too late to begin (or too early, *Shell)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process moves much more quickly than Academia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Often layers of interviews but no presentation: Skype, in person etc. 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Can apply to jobs that don’t exist</a:t>
            </a:r>
            <a:endParaRPr lang="en-US" sz="16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Career Counseling and Support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098" y="1108953"/>
            <a:ext cx="8579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When do I begin?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3351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736494" y="2426014"/>
            <a:ext cx="8229600" cy="4266616"/>
          </a:xfrm>
        </p:spPr>
        <p:txBody>
          <a:bodyPr/>
          <a:lstStyle/>
          <a:p>
            <a:pPr marL="514350" indent="-514350">
              <a:spcBef>
                <a:spcPts val="18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Advertised Vacancies</a:t>
            </a:r>
          </a:p>
          <a:p>
            <a:pPr marL="514350" indent="-514350">
              <a:spcBef>
                <a:spcPts val="18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Specific employers</a:t>
            </a:r>
          </a:p>
          <a:p>
            <a:pPr marL="514350" indent="-514350">
              <a:spcBef>
                <a:spcPts val="18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Job Fairs</a:t>
            </a:r>
          </a:p>
          <a:p>
            <a:pPr marL="514350" indent="-514350">
              <a:spcBef>
                <a:spcPts val="18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Professional organizations</a:t>
            </a:r>
          </a:p>
          <a:p>
            <a:pPr marL="514350" indent="-514350">
              <a:spcBef>
                <a:spcPts val="18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Networking</a:t>
            </a:r>
          </a:p>
          <a:p>
            <a:pPr marL="457200" indent="-457200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Career Counseling and Support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098" y="1108953"/>
            <a:ext cx="8790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Developing Job Search Skills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77291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455796" y="2000121"/>
            <a:ext cx="8229600" cy="4266616"/>
          </a:xfrm>
        </p:spPr>
        <p:txBody>
          <a:bodyPr/>
          <a:lstStyle/>
          <a:p>
            <a:pPr marL="457200" indent="-457200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Easiest method</a:t>
            </a:r>
          </a:p>
          <a:p>
            <a:pPr marL="457200" indent="-457200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Not</a:t>
            </a:r>
            <a:r>
              <a:rPr lang="en-US" sz="2800" dirty="0">
                <a:solidFill>
                  <a:schemeClr val="tx1"/>
                </a:solidFill>
              </a:rPr>
              <a:t> the most effective method:</a:t>
            </a:r>
          </a:p>
          <a:p>
            <a:pPr>
              <a:spcBef>
                <a:spcPts val="1800"/>
              </a:spcBef>
              <a:buClr>
                <a:srgbClr val="C00000"/>
              </a:buClr>
            </a:pPr>
            <a:r>
              <a:rPr lang="en-US" sz="2800" dirty="0">
                <a:solidFill>
                  <a:schemeClr val="tx1"/>
                </a:solidFill>
              </a:rPr>
              <a:t>- Anyone can apply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Career Counseling and Support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098" y="1108953"/>
            <a:ext cx="8790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I. Advertised Vacancies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748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066800"/>
            <a:ext cx="7772400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dirty="0"/>
              <a:t>CCSS Services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879600"/>
            <a:ext cx="8088313" cy="4343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/>
              <a:t>Individual Career Counseling </a:t>
            </a:r>
          </a:p>
          <a:p>
            <a:pPr marL="231775" indent="-231775" eaLnBrk="1" hangingPunct="1">
              <a:buFont typeface="Arial" charset="0"/>
              <a:buChar char="•"/>
              <a:defRPr/>
            </a:pPr>
            <a:r>
              <a:rPr lang="en-US" altLang="en-US" sz="2400" dirty="0"/>
              <a:t>Appointments and Walk-ins</a:t>
            </a:r>
          </a:p>
          <a:p>
            <a:pPr lvl="1" eaLnBrk="1" hangingPunct="1">
              <a:defRPr/>
            </a:pPr>
            <a:endParaRPr lang="en-US" altLang="en-US" sz="240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altLang="en-US" sz="2400" dirty="0"/>
              <a:t>Job Search Campaign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Resumes, Cover Letters &amp; Interviewing Skills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Applying to Graduate School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altLang="en-US" sz="2400" dirty="0"/>
              <a:t>Career Exploration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Career Assessments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Career Planning &amp; Decision-Making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altLang="en-US" sz="2400" dirty="0"/>
              <a:t>Career Counseling</a:t>
            </a:r>
          </a:p>
        </p:txBody>
      </p:sp>
    </p:spTree>
    <p:extLst>
      <p:ext uri="{BB962C8B-B14F-4D97-AF65-F5344CB8AC3E}">
        <p14:creationId xmlns:p14="http://schemas.microsoft.com/office/powerpoint/2010/main" val="60593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315119" y="1755284"/>
            <a:ext cx="8229600" cy="4266616"/>
          </a:xfrm>
        </p:spPr>
        <p:txBody>
          <a:bodyPr/>
          <a:lstStyle/>
          <a:p>
            <a:pPr>
              <a:spcBef>
                <a:spcPts val="1800"/>
              </a:spcBef>
              <a:buClr>
                <a:srgbClr val="C00000"/>
              </a:buClr>
            </a:pPr>
            <a:r>
              <a:rPr lang="en-US" sz="2800" dirty="0">
                <a:solidFill>
                  <a:schemeClr val="tx1"/>
                </a:solidFill>
              </a:rPr>
              <a:t>Sources include:</a:t>
            </a:r>
          </a:p>
          <a:p>
            <a:pPr marL="457200" indent="-457200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Handshake</a:t>
            </a:r>
          </a:p>
          <a:p>
            <a:pPr marL="457200" indent="-457200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LinkedIn and </a:t>
            </a:r>
            <a:r>
              <a:rPr lang="en-US" sz="2400" dirty="0" err="1">
                <a:solidFill>
                  <a:schemeClr val="tx1"/>
                </a:solidFill>
              </a:rPr>
              <a:t>AlumniFire</a:t>
            </a:r>
            <a:r>
              <a:rPr lang="en-US" sz="2400" dirty="0">
                <a:solidFill>
                  <a:schemeClr val="tx1"/>
                </a:solidFill>
              </a:rPr>
              <a:t> etc.</a:t>
            </a:r>
          </a:p>
          <a:p>
            <a:pPr marL="457200" indent="-457200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Job Postings on websites specific to your area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Government: ICMA.org (local), careers.ohio.gov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Nonprofit: Idealist.org, oano.org (local)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Topic related </a:t>
            </a:r>
            <a:r>
              <a:rPr lang="en-US" sz="2400" dirty="0" err="1">
                <a:solidFill>
                  <a:schemeClr val="tx1"/>
                </a:solidFill>
              </a:rPr>
              <a:t>ie</a:t>
            </a:r>
            <a:r>
              <a:rPr lang="en-US" sz="2400" dirty="0">
                <a:solidFill>
                  <a:schemeClr val="tx1"/>
                </a:solidFill>
              </a:rPr>
              <a:t> Physics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Career Counseling and Support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098" y="1108953"/>
            <a:ext cx="8790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I. Advertised Vacancies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49220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736494" y="2134184"/>
            <a:ext cx="8229600" cy="4266616"/>
          </a:xfrm>
        </p:spPr>
        <p:txBody>
          <a:bodyPr/>
          <a:lstStyle/>
          <a:p>
            <a:pPr marL="342900" indent="-342900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Use your cover letter and resume to answer every requirement possible in the advertisement</a:t>
            </a:r>
          </a:p>
          <a:p>
            <a:pPr marL="342900" indent="-342900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Use their words</a:t>
            </a:r>
          </a:p>
          <a:p>
            <a:pPr marL="342900" indent="-342900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Targeted headers: Experience v Biomedical Experience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Career Counseling and Support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098" y="1108953"/>
            <a:ext cx="8790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Tips When Applying for Advertised Vacancies</a:t>
            </a:r>
          </a:p>
        </p:txBody>
      </p:sp>
    </p:spTree>
    <p:extLst>
      <p:ext uri="{BB962C8B-B14F-4D97-AF65-F5344CB8AC3E}">
        <p14:creationId xmlns:p14="http://schemas.microsoft.com/office/powerpoint/2010/main" val="2256574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87513"/>
            <a:ext cx="8229600" cy="4302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SKILLS</a:t>
            </a:r>
          </a:p>
          <a:p>
            <a:pPr marL="914400" lvl="1" indent="-457200" eaLnBrk="1" hangingPunct="1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Review the Job Posting/Skills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rgbClr val="000000"/>
              </a:buClr>
              <a:buFont typeface="Arial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Requirements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rgbClr val="000000"/>
              </a:buClr>
              <a:buFont typeface="Arial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Preferred Qualifications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rgbClr val="000000"/>
              </a:buClr>
              <a:buFont typeface="Arial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Job Duties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Create a chart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altLang="en-US" dirty="0">
              <a:solidFill>
                <a:srgbClr val="000000"/>
              </a:solidFill>
              <a:latin typeface="Garamond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475163" y="3409559"/>
          <a:ext cx="3960812" cy="1562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22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Job Posting</a:t>
                      </a:r>
                    </a:p>
                  </a:txBody>
                  <a:tcPr marL="86529" marR="86529" marT="43269" marB="43269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YOU</a:t>
                      </a:r>
                    </a:p>
                  </a:txBody>
                  <a:tcPr marL="86529" marR="86529" marT="43269" marB="43269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959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6529" marR="86529" marT="43269" marB="4326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6529" marR="86529" marT="43269" marB="4326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59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6529" marR="86529" marT="43269" marB="4326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6529" marR="86529" marT="43269" marB="4326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959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6529" marR="86529" marT="43269" marB="4326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6529" marR="86529" marT="43269" marB="4326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9172" name="Rectangle 2"/>
          <p:cNvSpPr txBox="1">
            <a:spLocks noChangeArrowheads="1"/>
          </p:cNvSpPr>
          <p:nvPr/>
        </p:nvSpPr>
        <p:spPr bwMode="auto">
          <a:xfrm>
            <a:off x="206375" y="1012825"/>
            <a:ext cx="82296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/>
              <a:t>Translating your credentials</a:t>
            </a:r>
          </a:p>
        </p:txBody>
      </p:sp>
    </p:spTree>
    <p:extLst>
      <p:ext uri="{BB962C8B-B14F-4D97-AF65-F5344CB8AC3E}">
        <p14:creationId xmlns:p14="http://schemas.microsoft.com/office/powerpoint/2010/main" val="1239434995"/>
      </p:ext>
    </p:extLst>
  </p:cSld>
  <p:clrMapOvr>
    <a:masterClrMapping/>
  </p:clrMapOvr>
  <p:transition>
    <p:wipe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736494" y="2426014"/>
            <a:ext cx="8229600" cy="4266616"/>
          </a:xfrm>
        </p:spPr>
        <p:txBody>
          <a:bodyPr/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Keep detailed records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Make a copy of the PDF of the job posting</a:t>
            </a:r>
          </a:p>
          <a:p>
            <a:pPr marL="457200" indent="-457200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Career Counseling and Support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098" y="1108953"/>
            <a:ext cx="8790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Developing Job Search Skills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2310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3968884" y="2313108"/>
            <a:ext cx="4716511" cy="4266616"/>
          </a:xfrm>
        </p:spPr>
        <p:txBody>
          <a:bodyPr/>
          <a:lstStyle/>
          <a:p>
            <a:pPr marL="342900" indent="-342900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Search directly on company websites that you are interested in</a:t>
            </a:r>
          </a:p>
          <a:p>
            <a:pPr marL="342900" indent="-342900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Who does related research in Columbus?</a:t>
            </a:r>
          </a:p>
          <a:p>
            <a:pPr marL="342900" indent="-342900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Float your resume even if a position is not open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Career Counseling and Support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098" y="1108953"/>
            <a:ext cx="8790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II. Contact Employer Directly</a:t>
            </a:r>
            <a:endParaRPr lang="en-US" sz="36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82600" y="1984443"/>
          <a:ext cx="3040063" cy="430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628775" imgH="1781251" progId="MS_ClipArt_Gallery.5">
                  <p:embed/>
                </p:oleObj>
              </mc:Choice>
              <mc:Fallback>
                <p:oleObj name="Clip" r:id="rId2" imgW="1628775" imgH="1781251" progId="MS_ClipArt_Gallery.5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1984443"/>
                        <a:ext cx="3040063" cy="430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9466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567682" y="1976710"/>
            <a:ext cx="8229600" cy="4266616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+mj-lt"/>
              </a:rPr>
              <a:t>BuckeyeCareers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website has a list of what fairs are coming up</a:t>
            </a:r>
          </a:p>
          <a:p>
            <a:pPr marL="342900" indent="-34290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Fairs will often have list that answers:</a:t>
            </a:r>
          </a:p>
          <a:p>
            <a:pPr>
              <a:spcBef>
                <a:spcPts val="0"/>
              </a:spcBef>
              <a:buClr>
                <a:srgbClr val="C00000"/>
              </a:buClr>
            </a:pP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spcBef>
                <a:spcPts val="0"/>
              </a:spcBef>
              <a:buClr>
                <a:srgbClr val="C00000"/>
              </a:buClr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What companies are coming?</a:t>
            </a:r>
          </a:p>
          <a:p>
            <a:pPr marL="342900" indent="-342900">
              <a:spcBef>
                <a:spcPts val="0"/>
              </a:spcBef>
              <a:buClr>
                <a:srgbClr val="C00000"/>
              </a:buClr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What positions are they hiring for?</a:t>
            </a:r>
          </a:p>
          <a:p>
            <a:pPr marL="342900" indent="-342900">
              <a:spcBef>
                <a:spcPts val="0"/>
              </a:spcBef>
              <a:buClr>
                <a:srgbClr val="C00000"/>
              </a:buClr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Are they seeking grad students?</a:t>
            </a:r>
          </a:p>
          <a:p>
            <a:pPr marL="342900" indent="-342900">
              <a:spcBef>
                <a:spcPts val="0"/>
              </a:spcBef>
              <a:buClr>
                <a:srgbClr val="C00000"/>
              </a:buClr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Are they willing to sponsor visas?</a:t>
            </a:r>
          </a:p>
          <a:p>
            <a:pPr>
              <a:spcBef>
                <a:spcPts val="0"/>
              </a:spcBef>
              <a:buClr>
                <a:srgbClr val="C00000"/>
              </a:buClr>
            </a:pP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Career Counseling and Support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098" y="1108953"/>
            <a:ext cx="8790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III. Attend Job Fairs</a:t>
            </a:r>
          </a:p>
        </p:txBody>
      </p:sp>
    </p:spTree>
    <p:extLst>
      <p:ext uri="{BB962C8B-B14F-4D97-AF65-F5344CB8AC3E}">
        <p14:creationId xmlns:p14="http://schemas.microsoft.com/office/powerpoint/2010/main" val="874066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0" y="1916035"/>
            <a:ext cx="8229600" cy="4313541"/>
          </a:xfrm>
        </p:spPr>
        <p:txBody>
          <a:bodyPr/>
          <a:lstStyle/>
          <a:p>
            <a:pPr marL="914400" indent="-45720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Opportunity to establish contacts and build a job search network*</a:t>
            </a:r>
          </a:p>
          <a:p>
            <a:pPr marL="914400" indent="-45720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Gather information about companies</a:t>
            </a:r>
          </a:p>
          <a:p>
            <a:pPr marL="914400" indent="-45720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Explore opportunities and organizations available in your field</a:t>
            </a:r>
            <a:endParaRPr lang="en-US" sz="2400" dirty="0">
              <a:solidFill>
                <a:schemeClr val="tx1"/>
              </a:solidFill>
            </a:endParaRPr>
          </a:p>
          <a:p>
            <a:pPr marL="914400" indent="-45720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Opportunity to submit your resume and/or arrange for interviews</a:t>
            </a:r>
          </a:p>
          <a:p>
            <a:pPr marL="457200">
              <a:spcBef>
                <a:spcPts val="0"/>
              </a:spcBef>
              <a:buClr>
                <a:srgbClr val="C00000"/>
              </a:buClr>
            </a:pPr>
            <a:endParaRPr lang="en-US" sz="28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Career Counseling and Support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009" y="1089498"/>
            <a:ext cx="8929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do you want to get out of the Job Fair?</a:t>
            </a:r>
          </a:p>
        </p:txBody>
      </p:sp>
    </p:spTree>
    <p:extLst>
      <p:ext uri="{BB962C8B-B14F-4D97-AF65-F5344CB8AC3E}">
        <p14:creationId xmlns:p14="http://schemas.microsoft.com/office/powerpoint/2010/main" val="3172618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409306" y="1902436"/>
            <a:ext cx="8229600" cy="4313541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Explore who is attending</a:t>
            </a:r>
          </a:p>
          <a:p>
            <a:pPr marL="457200" indent="-45720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Research selected employers (e.g. mission statement)</a:t>
            </a:r>
          </a:p>
          <a:p>
            <a:pPr marL="457200" indent="-45720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Build a professional resume </a:t>
            </a:r>
          </a:p>
          <a:p>
            <a:pPr marL="457200" indent="-45720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Prepare questions</a:t>
            </a:r>
          </a:p>
          <a:p>
            <a:pPr marL="457200" indent="-45720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Wear conservative professional attire</a:t>
            </a:r>
          </a:p>
          <a:p>
            <a:pPr marL="457200" indent="-45720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Have a portfolio or folder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Career Counseling and Support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009" y="1089498"/>
            <a:ext cx="8929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How do I prepare for the Job Fair?</a:t>
            </a:r>
          </a:p>
        </p:txBody>
      </p:sp>
    </p:spTree>
    <p:extLst>
      <p:ext uri="{BB962C8B-B14F-4D97-AF65-F5344CB8AC3E}">
        <p14:creationId xmlns:p14="http://schemas.microsoft.com/office/powerpoint/2010/main" val="529088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496049" y="2004016"/>
            <a:ext cx="8229600" cy="4571881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Arrive early 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Anticipate crowds and lines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Consider companies you are not familiar with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Introduce yourself with a smile and a handshake, launch into your two-minute commercial, ask questions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Get a business card or a contact name from every person you meet, ask how to follow up and when is the best time to do it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Take important notes</a:t>
            </a:r>
            <a:endParaRPr lang="en-US" sz="2000" dirty="0">
              <a:solidFill>
                <a:srgbClr val="C00000"/>
              </a:solidFill>
            </a:endParaRP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Career Counseling and Support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009" y="1089498"/>
            <a:ext cx="8929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do I do during the Fair?</a:t>
            </a:r>
          </a:p>
        </p:txBody>
      </p:sp>
    </p:spTree>
    <p:extLst>
      <p:ext uri="{BB962C8B-B14F-4D97-AF65-F5344CB8AC3E}">
        <p14:creationId xmlns:p14="http://schemas.microsoft.com/office/powerpoint/2010/main" val="2319354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564204" y="2140203"/>
            <a:ext cx="8229600" cy="4313541"/>
          </a:xfrm>
        </p:spPr>
        <p:txBody>
          <a:bodyPr/>
          <a:lstStyle/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en-US" sz="2800" dirty="0">
                <a:solidFill>
                  <a:schemeClr val="tx1"/>
                </a:solidFill>
              </a:rPr>
              <a:t>Introduce yourself: Be able to relate your background and skills to what you know about the employer’s needs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prstClr val="black"/>
                </a:solidFill>
                <a:cs typeface="Times New Roman" pitchFamily="18" charset="0"/>
              </a:rPr>
              <a:t>Skills - </a:t>
            </a:r>
            <a:r>
              <a:rPr lang="en-US" altLang="en-US" sz="2800" dirty="0">
                <a:solidFill>
                  <a:prstClr val="black"/>
                </a:solidFill>
                <a:cs typeface="Times New Roman" pitchFamily="18" charset="0"/>
              </a:rPr>
              <a:t>Can you do the job? (qualified skills, knowledge &amp; experience)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prstClr val="black"/>
                </a:solidFill>
                <a:cs typeface="Times New Roman" pitchFamily="18" charset="0"/>
              </a:rPr>
              <a:t>Motivation -</a:t>
            </a:r>
            <a:r>
              <a:rPr lang="en-US" altLang="en-US" sz="2800" dirty="0">
                <a:solidFill>
                  <a:prstClr val="black"/>
                </a:solidFill>
                <a:cs typeface="Times New Roman" pitchFamily="18" charset="0"/>
              </a:rPr>
              <a:t> Will you do the job? (motivation &amp; interest)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prstClr val="black"/>
                </a:solidFill>
                <a:cs typeface="Times New Roman" pitchFamily="18" charset="0"/>
              </a:rPr>
              <a:t>Fit -</a:t>
            </a:r>
            <a:r>
              <a:rPr lang="en-US" altLang="en-US" sz="2800" dirty="0">
                <a:solidFill>
                  <a:prstClr val="black"/>
                </a:solidFill>
                <a:cs typeface="Times New Roman" pitchFamily="18" charset="0"/>
              </a:rPr>
              <a:t> Do you fit with our organization? (personality and work style)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Career Counseling and Support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009" y="1089498"/>
            <a:ext cx="8929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Prepare your “Two-Minute Commercial”</a:t>
            </a:r>
          </a:p>
        </p:txBody>
      </p:sp>
    </p:spTree>
    <p:extLst>
      <p:ext uri="{BB962C8B-B14F-4D97-AF65-F5344CB8AC3E}">
        <p14:creationId xmlns:p14="http://schemas.microsoft.com/office/powerpoint/2010/main" val="289791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/>
              <a:t>Rethinking your search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1979" y="224767"/>
            <a:ext cx="4692021" cy="369332"/>
          </a:xfrm>
          <a:prstGeom prst="rect">
            <a:avLst/>
          </a:prstGeom>
          <a:solidFill>
            <a:srgbClr val="BB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Career Counseling and Support Services</a:t>
            </a:r>
          </a:p>
        </p:txBody>
      </p:sp>
    </p:spTree>
    <p:extLst>
      <p:ext uri="{BB962C8B-B14F-4D97-AF65-F5344CB8AC3E}">
        <p14:creationId xmlns:p14="http://schemas.microsoft.com/office/powerpoint/2010/main" val="2920573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451662" y="2089919"/>
            <a:ext cx="8229600" cy="324892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dirty="0">
                <a:solidFill>
                  <a:schemeClr val="tx1"/>
                </a:solidFill>
              </a:rPr>
              <a:t>“Good morning, my name is _____ and I am studying_____. As you can see in my enclosed resume I have had several great experiences doing A, B and C. I am ready for my next step doing X. What appeals to me about your company is _____. Can you tell me what you look for in candidates?”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Career Counseling and Support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009" y="1089498"/>
            <a:ext cx="8929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So… what do I say?</a:t>
            </a:r>
          </a:p>
        </p:txBody>
      </p:sp>
    </p:spTree>
    <p:extLst>
      <p:ext uri="{BB962C8B-B14F-4D97-AF65-F5344CB8AC3E}">
        <p14:creationId xmlns:p14="http://schemas.microsoft.com/office/powerpoint/2010/main" val="2378188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496049" y="2004016"/>
            <a:ext cx="8229600" cy="4571881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Write a thank you note 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Continue to research the companies you met at the fair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This is not your only chance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Career Counseling and Support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009" y="1089498"/>
            <a:ext cx="8929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do I do after the Fair</a:t>
            </a:r>
          </a:p>
        </p:txBody>
      </p:sp>
    </p:spTree>
    <p:extLst>
      <p:ext uri="{BB962C8B-B14F-4D97-AF65-F5344CB8AC3E}">
        <p14:creationId xmlns:p14="http://schemas.microsoft.com/office/powerpoint/2010/main" val="4279000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736494" y="2134184"/>
            <a:ext cx="8229600" cy="4266616"/>
          </a:xfrm>
        </p:spPr>
        <p:txBody>
          <a:bodyPr/>
          <a:lstStyle/>
          <a:p>
            <a:pPr marL="342900" indent="-342900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Example: OCDA, OCA, ACA, NCDA</a:t>
            </a:r>
          </a:p>
          <a:p>
            <a:pPr marL="342900" indent="-342900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May have job postings</a:t>
            </a:r>
          </a:p>
          <a:p>
            <a:pPr marL="342900" indent="-342900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Will have people who are advocates for the field on their exec boards</a:t>
            </a:r>
          </a:p>
          <a:p>
            <a:pPr marL="342900" indent="-342900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Will want volunteers</a:t>
            </a:r>
          </a:p>
          <a:p>
            <a:pPr marL="342900" indent="-342900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Career Counseling and Support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098" y="1108953"/>
            <a:ext cx="8790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IV. Professional Organizations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582232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idx="4294967295"/>
          </p:nvPr>
        </p:nvSpPr>
        <p:spPr bwMode="auto">
          <a:xfrm>
            <a:off x="478772" y="1865032"/>
            <a:ext cx="8229600" cy="3846513"/>
          </a:xfrm>
          <a:prstGeom prst="rect">
            <a:avLst/>
          </a:prstGeom>
          <a:noFill/>
          <a:ln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609600" indent="-609600"/>
            <a:r>
              <a:rPr lang="en-US" altLang="en-US" sz="2000" dirty="0"/>
              <a:t>Most effective method</a:t>
            </a:r>
          </a:p>
          <a:p>
            <a:pPr marL="609600" indent="-609600"/>
            <a:r>
              <a:rPr lang="en-US" altLang="en-US" sz="2000" dirty="0"/>
              <a:t>Networking can help in 2 ways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en-US" altLang="en-US" sz="2000" dirty="0"/>
              <a:t>Career Exploration (Search for information)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en-US" altLang="en-US" sz="2000" dirty="0"/>
              <a:t>Career Advancement (Job Search Strategy)</a:t>
            </a:r>
          </a:p>
          <a:p>
            <a:pPr marL="990600" lvl="1" indent="-533400"/>
            <a:r>
              <a:rPr lang="en-US" altLang="en-US" sz="2000" dirty="0"/>
              <a:t>They usually overlap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The Hidden Job Market ~ 80% of jobs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000" dirty="0"/>
              <a:t>It’s not who you know, it’s WHO KNOWS YOU; it’s about being VISIBLE! </a:t>
            </a:r>
          </a:p>
          <a:p>
            <a:pPr marL="742950" lvl="1" indent="-285750">
              <a:buFont typeface="Arial" panose="020B0604020202020204" pitchFamily="34" charset="0"/>
              <a:buChar char="–"/>
            </a:pPr>
            <a:r>
              <a:rPr lang="en-US" altLang="en-US" sz="2000" dirty="0"/>
              <a:t>Most jobs go to someone they are already considering</a:t>
            </a:r>
          </a:p>
          <a:p>
            <a:pPr marL="742950" lvl="1" indent="-285750">
              <a:buFont typeface="Arial" panose="020B0604020202020204" pitchFamily="34" charset="0"/>
              <a:buChar char="–"/>
            </a:pPr>
            <a:r>
              <a:rPr lang="en-US" altLang="en-US" sz="2000" dirty="0"/>
              <a:t>Goal is to be the one they are considering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Opens doors: Networks often lead to experience opportunities, job openings / leads, and references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5098" y="1108953"/>
            <a:ext cx="8790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V. Develop a Contact Network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0947383"/>
      </p:ext>
    </p:extLst>
  </p:cSld>
  <p:clrMapOvr>
    <a:masterClrMapping/>
  </p:clrMapOvr>
  <p:transition>
    <p:wipe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3"/>
          </p:nvPr>
        </p:nvSpPr>
        <p:spPr bwMode="auto">
          <a:xfrm>
            <a:off x="273050" y="2186281"/>
            <a:ext cx="8229600" cy="3846512"/>
          </a:xfrm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ts val="1800"/>
              </a:spcBef>
              <a:buFont typeface="Arial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What is it?</a:t>
            </a:r>
          </a:p>
          <a:p>
            <a:pPr marL="1004888" lvl="3" indent="-457200">
              <a:spcBef>
                <a:spcPts val="1800"/>
              </a:spcBef>
              <a:buFont typeface="Arial" charset="0"/>
              <a:buChar char="•"/>
              <a:defRPr/>
            </a:pPr>
            <a:r>
              <a:rPr lang="en-US" altLang="en-US" sz="2400" dirty="0"/>
              <a:t>A meeting you initiate w/ someone working in an industry/occupation of interest</a:t>
            </a:r>
          </a:p>
          <a:p>
            <a:pPr marL="1004888" lvl="3" indent="-457200">
              <a:spcBef>
                <a:spcPts val="1800"/>
              </a:spcBef>
              <a:buFont typeface="Arial" charset="0"/>
              <a:buChar char="•"/>
              <a:defRPr/>
            </a:pPr>
            <a:r>
              <a:rPr lang="en-US" altLang="en-US" sz="2400" dirty="0"/>
              <a:t>To help with career decision making &amp; planning</a:t>
            </a:r>
          </a:p>
          <a:p>
            <a:pPr marL="1004888" lvl="3" indent="-457200">
              <a:spcBef>
                <a:spcPts val="1800"/>
              </a:spcBef>
              <a:buFont typeface="Arial" charset="0"/>
              <a:buChar char="•"/>
              <a:defRPr/>
            </a:pPr>
            <a:r>
              <a:rPr lang="en-US" altLang="en-US" sz="2400" dirty="0"/>
              <a:t>“Informational,” but can result in a professional relationship</a:t>
            </a:r>
          </a:p>
          <a:p>
            <a:pPr lvl="3">
              <a:spcBef>
                <a:spcPts val="1800"/>
              </a:spcBef>
              <a:buFont typeface="Arial" charset="0"/>
              <a:buNone/>
              <a:defRPr/>
            </a:pPr>
            <a:endParaRPr lang="en-US" altLang="en-US" sz="2400" dirty="0"/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273050" y="1343025"/>
            <a:ext cx="8693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/>
              <a:t>Information Interviewing</a:t>
            </a:r>
          </a:p>
        </p:txBody>
      </p:sp>
    </p:spTree>
    <p:extLst>
      <p:ext uri="{BB962C8B-B14F-4D97-AF65-F5344CB8AC3E}">
        <p14:creationId xmlns:p14="http://schemas.microsoft.com/office/powerpoint/2010/main" val="12801345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13"/>
          </p:nvPr>
        </p:nvSpPr>
        <p:spPr bwMode="auto">
          <a:xfrm>
            <a:off x="649288" y="2024063"/>
            <a:ext cx="8229600" cy="3846512"/>
          </a:xfr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</a:rPr>
              <a:t>Who Are Potential Contacts?</a:t>
            </a:r>
          </a:p>
          <a:p>
            <a:pPr marL="1004888" lvl="3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Family and Friends</a:t>
            </a:r>
          </a:p>
          <a:p>
            <a:pPr marL="1004888" lvl="3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Career Fairs, Conferences, Research</a:t>
            </a:r>
          </a:p>
          <a:p>
            <a:pPr marL="1004888" lvl="3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Student Groups, Faculty, and Advisors</a:t>
            </a:r>
          </a:p>
          <a:p>
            <a:pPr marL="1004888" lvl="3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Volunteer, Intern</a:t>
            </a:r>
          </a:p>
          <a:p>
            <a:pPr marL="1004888" lvl="3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Professional Organizations</a:t>
            </a:r>
          </a:p>
          <a:p>
            <a:pPr marL="1004888" lvl="3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Companies you are interested in</a:t>
            </a:r>
          </a:p>
          <a:p>
            <a:pPr marL="1004888" lvl="3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Everyone</a:t>
            </a:r>
          </a:p>
          <a:p>
            <a:pPr marL="1004888" lvl="3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LinkedIn</a:t>
            </a:r>
          </a:p>
          <a:p>
            <a:pPr marL="456248" lvl="2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Let everyone know what you are applying for</a:t>
            </a:r>
          </a:p>
          <a:p>
            <a:pPr marL="1004888" lvl="3" indent="-457200"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0" y="989012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/>
              <a:t>Shadowing &amp; Interview Possibilities</a:t>
            </a:r>
          </a:p>
        </p:txBody>
      </p:sp>
    </p:spTree>
    <p:extLst>
      <p:ext uri="{BB962C8B-B14F-4D97-AF65-F5344CB8AC3E}">
        <p14:creationId xmlns:p14="http://schemas.microsoft.com/office/powerpoint/2010/main" val="3753009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/>
          <p:cNvSpPr>
            <a:spLocks noGrp="1"/>
          </p:cNvSpPr>
          <p:nvPr>
            <p:ph idx="13"/>
          </p:nvPr>
        </p:nvSpPr>
        <p:spPr bwMode="auto">
          <a:xfrm>
            <a:off x="504825" y="2341026"/>
            <a:ext cx="8229600" cy="3846512"/>
          </a:xfr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Be proactive but respectful</a:t>
            </a:r>
          </a:p>
          <a:p>
            <a:pPr marL="457200" indent="-45720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(1) Call, (2) Email</a:t>
            </a:r>
          </a:p>
          <a:p>
            <a:pPr marL="457200" indent="-45720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Basic Formula</a:t>
            </a:r>
          </a:p>
          <a:p>
            <a:pPr marL="1004888" lvl="3" indent="-45720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Introduce self and how you’ve identified him or her</a:t>
            </a:r>
          </a:p>
          <a:p>
            <a:pPr marL="1004888" lvl="3" indent="-45720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Clarify your purpose</a:t>
            </a:r>
          </a:p>
          <a:p>
            <a:pPr marL="1004888" lvl="3" indent="-45720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Show them you have done your homework</a:t>
            </a:r>
          </a:p>
          <a:p>
            <a:pPr marL="1004888" lvl="3" indent="-45720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Clarify logistics (place, time, how)</a:t>
            </a:r>
          </a:p>
          <a:p>
            <a:pPr marL="1004888" lvl="3" indent="-45720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No questions at this stage</a:t>
            </a: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273050" y="1343025"/>
            <a:ext cx="8693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/>
              <a:t>Arranging the Meeting</a:t>
            </a:r>
          </a:p>
        </p:txBody>
      </p:sp>
    </p:spTree>
    <p:extLst>
      <p:ext uri="{BB962C8B-B14F-4D97-AF65-F5344CB8AC3E}">
        <p14:creationId xmlns:p14="http://schemas.microsoft.com/office/powerpoint/2010/main" val="153682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3"/>
          </p:nvPr>
        </p:nvSpPr>
        <p:spPr bwMode="auto">
          <a:xfrm>
            <a:off x="250825" y="2051050"/>
            <a:ext cx="8893175" cy="4341813"/>
          </a:xfrm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57200" indent="-457200">
              <a:spcBef>
                <a:spcPts val="1800"/>
              </a:spcBef>
              <a:buFont typeface="Arial" charset="0"/>
              <a:buChar char="•"/>
              <a:defRPr/>
            </a:pPr>
            <a:endParaRPr lang="en-US" alt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buFont typeface="Arial" charset="0"/>
              <a:buNone/>
              <a:defRPr/>
            </a:pPr>
            <a:endParaRPr lang="en-US" alt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4035" name="TextBox 3"/>
          <p:cNvSpPr txBox="1">
            <a:spLocks noChangeArrowheads="1"/>
          </p:cNvSpPr>
          <p:nvPr/>
        </p:nvSpPr>
        <p:spPr bwMode="auto">
          <a:xfrm>
            <a:off x="273050" y="1343025"/>
            <a:ext cx="8693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/>
              <a:t>LinkedIn: How to Network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40388" y="2051050"/>
            <a:ext cx="3325812" cy="4878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charset="0"/>
                <a:cs typeface="Arial" charset="0"/>
              </a:rPr>
              <a:t>Use more than “I'd like to add you to my professional network on LinkedIn.”</a:t>
            </a:r>
          </a:p>
          <a:p>
            <a:pPr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charset="0"/>
                <a:cs typeface="Arial" charset="0"/>
              </a:rPr>
              <a:t>Explain how you know the connection and why you want to be linked</a:t>
            </a:r>
          </a:p>
          <a:p>
            <a:pPr marL="0" lvl="3">
              <a:defRPr/>
            </a:pPr>
            <a:endParaRPr lang="en-US" sz="1100" dirty="0">
              <a:latin typeface="Arial" charset="0"/>
              <a:cs typeface="Arial" charset="0"/>
            </a:endParaRPr>
          </a:p>
          <a:p>
            <a:pPr marL="0" lvl="3">
              <a:defRPr/>
            </a:pPr>
            <a:endParaRPr lang="en-US" sz="1100" dirty="0">
              <a:latin typeface="Arial" charset="0"/>
              <a:cs typeface="Arial" charset="0"/>
            </a:endParaRPr>
          </a:p>
          <a:p>
            <a:pPr marL="0" lvl="3">
              <a:defRPr/>
            </a:pPr>
            <a:endParaRPr lang="en-US" sz="1100" dirty="0">
              <a:latin typeface="Arial" charset="0"/>
              <a:cs typeface="Arial" charset="0"/>
            </a:endParaRPr>
          </a:p>
          <a:p>
            <a:pPr marL="0" lvl="3">
              <a:defRPr/>
            </a:pPr>
            <a:endParaRPr lang="en-US" sz="1100" dirty="0">
              <a:latin typeface="Arial" charset="0"/>
              <a:cs typeface="Arial" charset="0"/>
            </a:endParaRPr>
          </a:p>
          <a:p>
            <a:pPr marL="0" lvl="3">
              <a:defRPr/>
            </a:pPr>
            <a:endParaRPr lang="en-US" sz="1100" dirty="0">
              <a:latin typeface="Arial" charset="0"/>
              <a:cs typeface="Arial" charset="0"/>
            </a:endParaRPr>
          </a:p>
          <a:p>
            <a:pPr marL="0" lvl="3">
              <a:defRPr/>
            </a:pPr>
            <a:r>
              <a:rPr lang="en-US" sz="1100" dirty="0">
                <a:latin typeface="Arial" charset="0"/>
                <a:cs typeface="Arial" charset="0"/>
              </a:rPr>
              <a:t>*Adopted from Arts and Sciences Career Services Office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4403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051050"/>
            <a:ext cx="4867275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5565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/>
          <p:cNvSpPr>
            <a:spLocks noGrp="1"/>
          </p:cNvSpPr>
          <p:nvPr>
            <p:ph idx="13"/>
          </p:nvPr>
        </p:nvSpPr>
        <p:spPr bwMode="auto">
          <a:xfrm>
            <a:off x="747713" y="2509838"/>
            <a:ext cx="8229600" cy="3846512"/>
          </a:xfr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Dress professionally (at least business casual)</a:t>
            </a:r>
          </a:p>
          <a:p>
            <a:pPr marL="457200" indent="-457200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Have your Qs prepared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Example Questions: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On a typical day in this position, what do you do?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How did you get here? What advice do you have for me?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Who should I talk to next?</a:t>
            </a:r>
          </a:p>
          <a:p>
            <a:pPr marL="457200" indent="-457200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273050" y="1343025"/>
            <a:ext cx="8693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dirty="0"/>
              <a:t>Show up – Prepared!</a:t>
            </a:r>
          </a:p>
        </p:txBody>
      </p:sp>
    </p:spTree>
    <p:extLst>
      <p:ext uri="{BB962C8B-B14F-4D97-AF65-F5344CB8AC3E}">
        <p14:creationId xmlns:p14="http://schemas.microsoft.com/office/powerpoint/2010/main" val="27086152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/>
          </p:cNvSpPr>
          <p:nvPr>
            <p:ph idx="13"/>
          </p:nvPr>
        </p:nvSpPr>
        <p:spPr bwMode="auto">
          <a:xfrm>
            <a:off x="736600" y="2406389"/>
            <a:ext cx="8229600" cy="3846512"/>
          </a:xfr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Make arrangements for follow-up</a:t>
            </a:r>
          </a:p>
          <a:p>
            <a:pPr marL="457200" indent="-457200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Send a prompt, meaningful thank you letter</a:t>
            </a:r>
          </a:p>
          <a:p>
            <a:pPr marL="457200" indent="-457200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Stay in touch: Build something</a:t>
            </a:r>
          </a:p>
          <a:p>
            <a:pPr marL="1004888" lvl="3" indent="-457200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Contact them with additional Qs</a:t>
            </a:r>
          </a:p>
          <a:p>
            <a:pPr marL="1004888" lvl="3" indent="-457200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Send them updates</a:t>
            </a:r>
          </a:p>
          <a:p>
            <a:pPr marL="1004888" lvl="3" indent="-457200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Show an ongoing interest in them</a:t>
            </a:r>
          </a:p>
          <a:p>
            <a:pPr marL="1004888" lvl="3" indent="-457200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Be a farmer – cultivate the relationship</a:t>
            </a:r>
          </a:p>
          <a:p>
            <a:pPr marL="1004888" lvl="3" indent="-457200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273050" y="1343025"/>
            <a:ext cx="8693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/>
              <a:t>Follow Up</a:t>
            </a:r>
          </a:p>
        </p:txBody>
      </p:sp>
    </p:spTree>
    <p:extLst>
      <p:ext uri="{BB962C8B-B14F-4D97-AF65-F5344CB8AC3E}">
        <p14:creationId xmlns:p14="http://schemas.microsoft.com/office/powerpoint/2010/main" val="2691718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567682" y="1971986"/>
            <a:ext cx="8229600" cy="426661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400" strike="sngStrike" dirty="0">
                <a:solidFill>
                  <a:schemeClr val="tx1"/>
                </a:solidFill>
              </a:rPr>
              <a:t>Make a list of the jobs you can do with your program/degree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tx1"/>
                </a:solidFill>
              </a:rPr>
              <a:t>Develop a flexible career identity: 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Your interest first, perceived skills second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You’re not your major/program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Location and interest, then location v interest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Planned happenstance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Career Counseling and Support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098" y="1108953"/>
            <a:ext cx="8790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Tips as you begin your search</a:t>
            </a:r>
          </a:p>
        </p:txBody>
      </p:sp>
    </p:spTree>
    <p:extLst>
      <p:ext uri="{BB962C8B-B14F-4D97-AF65-F5344CB8AC3E}">
        <p14:creationId xmlns:p14="http://schemas.microsoft.com/office/powerpoint/2010/main" val="12910769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1"/>
          <p:cNvSpPr>
            <a:spLocks noGrp="1"/>
          </p:cNvSpPr>
          <p:nvPr>
            <p:ph idx="13"/>
          </p:nvPr>
        </p:nvSpPr>
        <p:spPr bwMode="auto">
          <a:xfrm>
            <a:off x="273050" y="2509838"/>
            <a:ext cx="8229600" cy="3846512"/>
          </a:xfr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</a:rPr>
              <a:t>Don’t Exploit Your Interviewee</a:t>
            </a:r>
          </a:p>
          <a:p>
            <a:pPr marL="1004888" lvl="3" indent="-457200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800" dirty="0"/>
              <a:t>Don’t bring/send a resume</a:t>
            </a:r>
          </a:p>
          <a:p>
            <a:pPr marL="1004888" lvl="3" indent="-457200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800" dirty="0"/>
              <a:t>Don’t ask that person for an internship or job</a:t>
            </a:r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273050" y="1343025"/>
            <a:ext cx="8693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/>
              <a:t>Essential Etiquette</a:t>
            </a:r>
          </a:p>
        </p:txBody>
      </p:sp>
    </p:spTree>
    <p:extLst>
      <p:ext uri="{BB962C8B-B14F-4D97-AF65-F5344CB8AC3E}">
        <p14:creationId xmlns:p14="http://schemas.microsoft.com/office/powerpoint/2010/main" val="1478625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589944" y="1871654"/>
            <a:ext cx="8207337" cy="4266616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Searching for a job is a full time job.</a:t>
            </a:r>
          </a:p>
          <a:p>
            <a:pPr marL="457200" indent="-45720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If your search is not producing the results you would like, try a new strategy.</a:t>
            </a:r>
          </a:p>
          <a:p>
            <a:pPr marL="457200" indent="-45720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Do not hesitate to send your resume to an employer more than once.</a:t>
            </a:r>
          </a:p>
          <a:p>
            <a:pPr marL="457200" indent="-45720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Establish a network.</a:t>
            </a:r>
          </a:p>
          <a:p>
            <a:pPr marL="457200" indent="-45720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Maintain a careful record of all job announcements, interviews, thank-you notes sent, and follow up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Career Counseling and Support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098" y="1108953"/>
            <a:ext cx="8790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Be Persistent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091453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027113"/>
            <a:ext cx="7010400" cy="81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BB0000"/>
                </a:solidFill>
              </a:rPr>
              <a:t>Questions?</a:t>
            </a:r>
            <a:br>
              <a:rPr lang="en-US" altLang="en-US" dirty="0">
                <a:solidFill>
                  <a:srgbClr val="BB0000"/>
                </a:solidFill>
              </a:rPr>
            </a:br>
            <a:br>
              <a:rPr lang="en-US" altLang="en-US" dirty="0">
                <a:solidFill>
                  <a:srgbClr val="BB0000"/>
                </a:solidFill>
              </a:rPr>
            </a:br>
            <a:endParaRPr lang="en-US" altLang="en-US" dirty="0"/>
          </a:p>
        </p:txBody>
      </p:sp>
      <p:sp>
        <p:nvSpPr>
          <p:cNvPr id="73731" name="Text Box 4"/>
          <p:cNvSpPr txBox="1">
            <a:spLocks noChangeArrowheads="1"/>
          </p:cNvSpPr>
          <p:nvPr/>
        </p:nvSpPr>
        <p:spPr bwMode="auto">
          <a:xfrm>
            <a:off x="872197" y="3806364"/>
            <a:ext cx="7723163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Wilhelm.118 </a:t>
            </a:r>
          </a:p>
          <a:p>
            <a:pPr algn="ctr" eaLnBrk="1" hangingPunct="1"/>
            <a:r>
              <a:rPr lang="en-US" altLang="en-US" sz="2400" dirty="0"/>
              <a:t>Career Counseling and Support Services</a:t>
            </a:r>
          </a:p>
          <a:p>
            <a:pPr algn="ctr" eaLnBrk="1" hangingPunct="1"/>
            <a:r>
              <a:rPr lang="en-US" altLang="en-US" sz="2400" dirty="0"/>
              <a:t>Younkin Success Center, 2</a:t>
            </a:r>
            <a:r>
              <a:rPr lang="en-US" altLang="en-US" sz="2400" baseline="30000" dirty="0"/>
              <a:t>nd</a:t>
            </a:r>
            <a:r>
              <a:rPr lang="en-US" altLang="en-US" sz="2400" dirty="0"/>
              <a:t> Floor</a:t>
            </a:r>
          </a:p>
          <a:p>
            <a:pPr algn="ctr" eaLnBrk="1" hangingPunct="1"/>
            <a:r>
              <a:rPr lang="en-US" altLang="en-US" sz="2400"/>
              <a:t>614-688-3898</a:t>
            </a:r>
            <a:endParaRPr lang="en-US" altLang="en-US" sz="2400" dirty="0"/>
          </a:p>
          <a:p>
            <a:pPr algn="ctr" eaLnBrk="1" hangingPunct="1"/>
            <a:r>
              <a:rPr lang="en-US" altLang="en-US" sz="2400" dirty="0">
                <a:hlinkClick r:id="rId3"/>
              </a:rPr>
              <a:t>www.ccss.osu.edu</a:t>
            </a:r>
            <a:endParaRPr lang="en-US" altLang="en-US" sz="2400" dirty="0"/>
          </a:p>
          <a:p>
            <a:pPr algn="ctr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4626042"/>
      </p:ext>
    </p:extLst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3"/>
          </p:nvPr>
        </p:nvSpPr>
        <p:spPr bwMode="auto">
          <a:xfrm>
            <a:off x="354646" y="2381250"/>
            <a:ext cx="8611553" cy="4041775"/>
          </a:xfrm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2" spc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C00000"/>
              </a:buClr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Traditional Approach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Makes clear decisions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Process is logical and systematic, planned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Identifies an ideal job by matching skills and interests to job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Narrows down choices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chemeClr val="tx1"/>
              </a:solidFill>
            </a:endParaRP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chemeClr val="tx1"/>
              </a:solidFill>
            </a:endParaRPr>
          </a:p>
          <a:p>
            <a:pPr>
              <a:buClr>
                <a:srgbClr val="C00000"/>
              </a:buClr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Planned Happenstance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Embraces indecision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Recognizes that the future is unpredictable and uncertain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Unexpected events offer opportunities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Curiosity-driven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Risk Taking is important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525462" y="1303338"/>
            <a:ext cx="84407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 dirty="0"/>
              <a:t>Planned Happenstance vs. The Traditional Approach to Career Planning</a:t>
            </a:r>
          </a:p>
        </p:txBody>
      </p:sp>
    </p:spTree>
    <p:extLst>
      <p:ext uri="{BB962C8B-B14F-4D97-AF65-F5344CB8AC3E}">
        <p14:creationId xmlns:p14="http://schemas.microsoft.com/office/powerpoint/2010/main" val="264573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5163" y="13462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en-US" sz="3600" b="1" dirty="0">
                <a:latin typeface="+mn-lt"/>
              </a:rPr>
              <a:t>Happenstance Approach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2107883"/>
            <a:ext cx="7637463" cy="415067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n-US" sz="24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366331" y="2876709"/>
            <a:ext cx="1657985" cy="220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325289" y="2898754"/>
            <a:ext cx="22242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886335" y="2898754"/>
            <a:ext cx="22242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74945" y="4342644"/>
            <a:ext cx="97717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r53508\AppData\Local\Microsoft\Windows\Temporary Internet Files\Content.IE5\3IVV6QWE\lgi01b2014020307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371" y="3412055"/>
            <a:ext cx="1055807" cy="120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53508\AppData\Local\Microsoft\Windows\Temporary Internet Files\Content.IE5\0SJKE29E\A_boy_with_a_cast_on_his_leg_walking_with_a_crutch_101113-217451-726009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122" y="4075927"/>
            <a:ext cx="771539" cy="94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1674999" y="4317446"/>
            <a:ext cx="97717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830371" y="4550234"/>
            <a:ext cx="977171" cy="3972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048433" y="5090947"/>
            <a:ext cx="97717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327003" y="5243221"/>
            <a:ext cx="1025775" cy="398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599661" y="5641550"/>
            <a:ext cx="97717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r53508\AppData\Local\Microsoft\Windows\Temporary Internet Files\Content.IE5\0SJKE29E\cartoon-business-man-02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280" y="1989416"/>
            <a:ext cx="929578" cy="142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r53508\AppData\Local\Microsoft\Windows\Temporary Internet Files\Content.IE5\0SJKE29E\student-clip-art-male_student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40" y="2298917"/>
            <a:ext cx="1039909" cy="146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53508\AppData\Local\Microsoft\Windows\Temporary Internet Files\Content.IE5\6XIKVRIO\student-sitting-at-desk-taking-state-test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" y="4514321"/>
            <a:ext cx="1366331" cy="118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r53508\AppData\Local\Microsoft\Windows\Temporary Internet Files\Content.IE5\3IVV6QWE\6305483153_6db475602a_z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076" y="5126869"/>
            <a:ext cx="800407" cy="119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r53508\AppData\Local\Microsoft\Windows\Temporary Internet Files\Content.IE5\0SJKE29E\WaiohakaupoBabyDolphin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758" y="5243220"/>
            <a:ext cx="1211066" cy="93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r53508\AppData\Local\Microsoft\Windows\Temporary Internet Files\Content.IE5\3IVV6QWE\a0d0ecc2710145d17a37512a64d516e2-business-woman-presentation-illustration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522" y="5833227"/>
            <a:ext cx="1302278" cy="81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115628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567682" y="1971986"/>
            <a:ext cx="8229600" cy="426661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tx1"/>
                </a:solidFill>
              </a:rPr>
              <a:t>If you have to…..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Make a list of the jobs you would like to do: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1"/>
                </a:solidFill>
              </a:rPr>
              <a:t>What can I do with this major?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1"/>
                </a:solidFill>
              </a:rPr>
              <a:t>Versatile PhD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hlinkClick r:id="rId2"/>
              </a:rPr>
              <a:t>https://whatcanidowiththismajor.com/major/majors/</a:t>
            </a:r>
            <a:endParaRPr lang="en-US" sz="2400" dirty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  <a:hlinkClick r:id="rId3"/>
              </a:rPr>
              <a:t>http://ccss.osu.edu/undergraduates/explore-careers/</a:t>
            </a:r>
            <a:endParaRPr lang="en-US" sz="2400" i="1" dirty="0">
              <a:solidFill>
                <a:schemeClr val="tx1"/>
              </a:solidFill>
            </a:endParaRP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1"/>
                </a:solidFill>
              </a:rPr>
              <a:t>LinkedIn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Career Counseling and Support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098" y="1108953"/>
            <a:ext cx="8790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Tips as you begin your search</a:t>
            </a:r>
          </a:p>
        </p:txBody>
      </p:sp>
    </p:spTree>
    <p:extLst>
      <p:ext uri="{BB962C8B-B14F-4D97-AF65-F5344CB8AC3E}">
        <p14:creationId xmlns:p14="http://schemas.microsoft.com/office/powerpoint/2010/main" val="1611212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567682" y="1971986"/>
            <a:ext cx="8229600" cy="426661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800" dirty="0">
                <a:solidFill>
                  <a:schemeClr val="tx1"/>
                </a:solidFill>
              </a:rPr>
              <a:t>Who is hiring?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What areas are seeing Demand?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Handshake: </a:t>
            </a:r>
            <a:r>
              <a:rPr lang="en-US" sz="2800" dirty="0">
                <a:solidFill>
                  <a:schemeClr val="tx1"/>
                </a:solidFill>
                <a:hlinkClick r:id="rId2"/>
              </a:rPr>
              <a:t>500 Companies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hlinkClick r:id="rId3"/>
              </a:rPr>
              <a:t>Ohio 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hlinkClick r:id="rId4"/>
              </a:rPr>
              <a:t>In demand Jobs in Ohio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800" u="sng" dirty="0"/>
              <a:t>Self reported companies freezing/hiring</a:t>
            </a:r>
          </a:p>
          <a:p>
            <a:pPr>
              <a:spcBef>
                <a:spcPts val="1800"/>
              </a:spcBef>
            </a:pPr>
            <a:r>
              <a:rPr lang="en-US" sz="2800" u="sng" dirty="0"/>
              <a:t> </a:t>
            </a:r>
            <a:endParaRPr lang="en-US" sz="2800" dirty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Career Counseling and Support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098" y="1108953"/>
            <a:ext cx="8790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Tips as you begin your search</a:t>
            </a:r>
          </a:p>
        </p:txBody>
      </p:sp>
    </p:spTree>
    <p:extLst>
      <p:ext uri="{BB962C8B-B14F-4D97-AF65-F5344CB8AC3E}">
        <p14:creationId xmlns:p14="http://schemas.microsoft.com/office/powerpoint/2010/main" val="360677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/>
              <a:t>Your Skills and the Search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1979" y="224767"/>
            <a:ext cx="4692021" cy="369332"/>
          </a:xfrm>
          <a:prstGeom prst="rect">
            <a:avLst/>
          </a:prstGeom>
          <a:solidFill>
            <a:srgbClr val="BB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Career Counseling and Support Services</a:t>
            </a:r>
          </a:p>
        </p:txBody>
      </p:sp>
    </p:spTree>
    <p:extLst>
      <p:ext uri="{BB962C8B-B14F-4D97-AF65-F5344CB8AC3E}">
        <p14:creationId xmlns:p14="http://schemas.microsoft.com/office/powerpoint/2010/main" val="138811697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3397</TotalTime>
  <Words>1751</Words>
  <Application>Microsoft Office PowerPoint</Application>
  <PresentationFormat>On-screen Show (4:3)</PresentationFormat>
  <Paragraphs>316</Paragraphs>
  <Slides>42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Garamond</vt:lpstr>
      <vt:lpstr>Wingdings</vt:lpstr>
      <vt:lpstr>Title Slide</vt:lpstr>
      <vt:lpstr>Content Slide</vt:lpstr>
      <vt:lpstr>Clip</vt:lpstr>
      <vt:lpstr>PowerPoint Presentation</vt:lpstr>
      <vt:lpstr>CCSS Services</vt:lpstr>
      <vt:lpstr>PowerPoint Presentation</vt:lpstr>
      <vt:lpstr>PowerPoint Presentation</vt:lpstr>
      <vt:lpstr>PowerPoint Presentation</vt:lpstr>
      <vt:lpstr>Happenstance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you want them to know:</vt:lpstr>
      <vt:lpstr>Transferable Skills </vt:lpstr>
      <vt:lpstr>PowerPoint Presentation</vt:lpstr>
      <vt:lpstr>Do employers really want this?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 </vt:lpstr>
    </vt:vector>
  </TitlesOfParts>
  <Company>OSU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Jacquie Aberegg</dc:creator>
  <cp:lastModifiedBy>Ryan Wilhelm</cp:lastModifiedBy>
  <cp:revision>68</cp:revision>
  <cp:lastPrinted>2019-04-02T19:09:44Z</cp:lastPrinted>
  <dcterms:created xsi:type="dcterms:W3CDTF">2013-05-24T18:55:25Z</dcterms:created>
  <dcterms:modified xsi:type="dcterms:W3CDTF">2021-02-04T20:09:23Z</dcterms:modified>
</cp:coreProperties>
</file>