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51" r:id="rId2"/>
  </p:sldMasterIdLst>
  <p:notesMasterIdLst>
    <p:notesMasterId r:id="rId51"/>
  </p:notesMasterIdLst>
  <p:handoutMasterIdLst>
    <p:handoutMasterId r:id="rId52"/>
  </p:handoutMasterIdLst>
  <p:sldIdLst>
    <p:sldId id="256" r:id="rId3"/>
    <p:sldId id="428" r:id="rId4"/>
    <p:sldId id="429" r:id="rId5"/>
    <p:sldId id="413" r:id="rId6"/>
    <p:sldId id="458" r:id="rId7"/>
    <p:sldId id="380" r:id="rId8"/>
    <p:sldId id="430" r:id="rId9"/>
    <p:sldId id="414" r:id="rId10"/>
    <p:sldId id="383" r:id="rId11"/>
    <p:sldId id="386" r:id="rId12"/>
    <p:sldId id="431" r:id="rId13"/>
    <p:sldId id="387" r:id="rId14"/>
    <p:sldId id="432" r:id="rId15"/>
    <p:sldId id="433" r:id="rId16"/>
    <p:sldId id="434" r:id="rId17"/>
    <p:sldId id="435" r:id="rId18"/>
    <p:sldId id="436" r:id="rId19"/>
    <p:sldId id="437" r:id="rId20"/>
    <p:sldId id="325" r:id="rId21"/>
    <p:sldId id="438" r:id="rId22"/>
    <p:sldId id="439" r:id="rId23"/>
    <p:sldId id="355" r:id="rId24"/>
    <p:sldId id="440" r:id="rId25"/>
    <p:sldId id="441" r:id="rId26"/>
    <p:sldId id="443" r:id="rId27"/>
    <p:sldId id="444" r:id="rId28"/>
    <p:sldId id="446" r:id="rId29"/>
    <p:sldId id="447" r:id="rId30"/>
    <p:sldId id="448" r:id="rId31"/>
    <p:sldId id="449" r:id="rId32"/>
    <p:sldId id="391" r:id="rId33"/>
    <p:sldId id="395" r:id="rId34"/>
    <p:sldId id="392" r:id="rId35"/>
    <p:sldId id="393" r:id="rId36"/>
    <p:sldId id="394" r:id="rId37"/>
    <p:sldId id="364" r:id="rId38"/>
    <p:sldId id="450" r:id="rId39"/>
    <p:sldId id="335" r:id="rId40"/>
    <p:sldId id="389" r:id="rId41"/>
    <p:sldId id="457" r:id="rId42"/>
    <p:sldId id="451" r:id="rId43"/>
    <p:sldId id="452" r:id="rId44"/>
    <p:sldId id="453" r:id="rId45"/>
    <p:sldId id="421" r:id="rId46"/>
    <p:sldId id="454" r:id="rId47"/>
    <p:sldId id="423" r:id="rId48"/>
    <p:sldId id="455" r:id="rId49"/>
    <p:sldId id="456" r:id="rId5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13" autoAdjust="0"/>
  </p:normalViewPr>
  <p:slideViewPr>
    <p:cSldViewPr snapToGrid="0" snapToObjects="1">
      <p:cViewPr varScale="1">
        <p:scale>
          <a:sx n="68" d="100"/>
          <a:sy n="68" d="100"/>
        </p:scale>
        <p:origin x="144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6/11/relationships/changesInfo" Target="changesInfos/changesInfo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an Wilhelm" userId="c10c1d4e137c2f5c" providerId="LiveId" clId="{AED3F386-6E76-47A3-9E76-688C31E4DAD2}"/>
    <pc:docChg chg="delSld modSld">
      <pc:chgData name="Ryan Wilhelm" userId="c10c1d4e137c2f5c" providerId="LiveId" clId="{AED3F386-6E76-47A3-9E76-688C31E4DAD2}" dt="2021-02-11T17:14:52.845" v="52" actId="20577"/>
      <pc:docMkLst>
        <pc:docMk/>
      </pc:docMkLst>
      <pc:sldChg chg="del">
        <pc:chgData name="Ryan Wilhelm" userId="c10c1d4e137c2f5c" providerId="LiveId" clId="{AED3F386-6E76-47A3-9E76-688C31E4DAD2}" dt="2021-02-11T17:08:37.993" v="0" actId="47"/>
        <pc:sldMkLst>
          <pc:docMk/>
          <pc:sldMk cId="1489014417" sldId="272"/>
        </pc:sldMkLst>
      </pc:sldChg>
      <pc:sldChg chg="modSp mod">
        <pc:chgData name="Ryan Wilhelm" userId="c10c1d4e137c2f5c" providerId="LiveId" clId="{AED3F386-6E76-47A3-9E76-688C31E4DAD2}" dt="2021-02-11T17:13:35.156" v="20" actId="20577"/>
        <pc:sldMkLst>
          <pc:docMk/>
          <pc:sldMk cId="1781539133" sldId="355"/>
        </pc:sldMkLst>
        <pc:spChg chg="mod">
          <ac:chgData name="Ryan Wilhelm" userId="c10c1d4e137c2f5c" providerId="LiveId" clId="{AED3F386-6E76-47A3-9E76-688C31E4DAD2}" dt="2021-02-11T17:13:12.394" v="2" actId="20577"/>
          <ac:spMkLst>
            <pc:docMk/>
            <pc:sldMk cId="1781539133" sldId="355"/>
            <ac:spMk id="29701" creationId="{00000000-0000-0000-0000-000000000000}"/>
          </ac:spMkLst>
        </pc:spChg>
        <pc:spChg chg="mod">
          <ac:chgData name="Ryan Wilhelm" userId="c10c1d4e137c2f5c" providerId="LiveId" clId="{AED3F386-6E76-47A3-9E76-688C31E4DAD2}" dt="2021-02-11T17:13:21.166" v="6" actId="20577"/>
          <ac:spMkLst>
            <pc:docMk/>
            <pc:sldMk cId="1781539133" sldId="355"/>
            <ac:spMk id="29702" creationId="{00000000-0000-0000-0000-000000000000}"/>
          </ac:spMkLst>
        </pc:spChg>
        <pc:spChg chg="mod">
          <ac:chgData name="Ryan Wilhelm" userId="c10c1d4e137c2f5c" providerId="LiveId" clId="{AED3F386-6E76-47A3-9E76-688C31E4DAD2}" dt="2021-02-11T17:13:35.156" v="20" actId="20577"/>
          <ac:spMkLst>
            <pc:docMk/>
            <pc:sldMk cId="1781539133" sldId="355"/>
            <ac:spMk id="29703" creationId="{00000000-0000-0000-0000-000000000000}"/>
          </ac:spMkLst>
        </pc:spChg>
      </pc:sldChg>
      <pc:sldChg chg="modSp mod">
        <pc:chgData name="Ryan Wilhelm" userId="c10c1d4e137c2f5c" providerId="LiveId" clId="{AED3F386-6E76-47A3-9E76-688C31E4DAD2}" dt="2021-02-11T17:14:07.540" v="37" actId="11"/>
        <pc:sldMkLst>
          <pc:docMk/>
          <pc:sldMk cId="3961312984" sldId="395"/>
        </pc:sldMkLst>
        <pc:spChg chg="mod">
          <ac:chgData name="Ryan Wilhelm" userId="c10c1d4e137c2f5c" providerId="LiveId" clId="{AED3F386-6E76-47A3-9E76-688C31E4DAD2}" dt="2021-02-11T17:14:07.540" v="37" actId="11"/>
          <ac:spMkLst>
            <pc:docMk/>
            <pc:sldMk cId="3961312984" sldId="395"/>
            <ac:spMk id="33794" creationId="{00000000-0000-0000-0000-000000000000}"/>
          </ac:spMkLst>
        </pc:spChg>
      </pc:sldChg>
      <pc:sldChg chg="modSp mod">
        <pc:chgData name="Ryan Wilhelm" userId="c10c1d4e137c2f5c" providerId="LiveId" clId="{AED3F386-6E76-47A3-9E76-688C31E4DAD2}" dt="2021-02-11T17:14:38.723" v="42" actId="20577"/>
        <pc:sldMkLst>
          <pc:docMk/>
          <pc:sldMk cId="2018458834" sldId="421"/>
        </pc:sldMkLst>
        <pc:spChg chg="mod">
          <ac:chgData name="Ryan Wilhelm" userId="c10c1d4e137c2f5c" providerId="LiveId" clId="{AED3F386-6E76-47A3-9E76-688C31E4DAD2}" dt="2021-02-11T17:14:38.723" v="42" actId="20577"/>
          <ac:spMkLst>
            <pc:docMk/>
            <pc:sldMk cId="2018458834" sldId="421"/>
            <ac:spMk id="44035" creationId="{00000000-0000-0000-0000-000000000000}"/>
          </ac:spMkLst>
        </pc:spChg>
      </pc:sldChg>
      <pc:sldChg chg="modSp mod">
        <pc:chgData name="Ryan Wilhelm" userId="c10c1d4e137c2f5c" providerId="LiveId" clId="{AED3F386-6E76-47A3-9E76-688C31E4DAD2}" dt="2021-02-11T17:14:52.845" v="52" actId="20577"/>
        <pc:sldMkLst>
          <pc:docMk/>
          <pc:sldMk cId="62384571" sldId="456"/>
        </pc:sldMkLst>
        <pc:spChg chg="mod">
          <ac:chgData name="Ryan Wilhelm" userId="c10c1d4e137c2f5c" providerId="LiveId" clId="{AED3F386-6E76-47A3-9E76-688C31E4DAD2}" dt="2021-02-11T17:14:52.845" v="52" actId="20577"/>
          <ac:spMkLst>
            <pc:docMk/>
            <pc:sldMk cId="62384571" sldId="456"/>
            <ac:spMk id="107523" creationId="{00000000-0000-0000-0000-000000000000}"/>
          </ac:spMkLst>
        </pc:spChg>
      </pc:sldChg>
      <pc:sldChg chg="delSp">
        <pc:chgData name="Ryan Wilhelm" userId="c10c1d4e137c2f5c" providerId="LiveId" clId="{AED3F386-6E76-47A3-9E76-688C31E4DAD2}" dt="2021-02-11T17:14:28.882" v="38" actId="478"/>
        <pc:sldMkLst>
          <pc:docMk/>
          <pc:sldMk cId="3030358671" sldId="457"/>
        </pc:sldMkLst>
        <pc:spChg chg="del">
          <ac:chgData name="Ryan Wilhelm" userId="c10c1d4e137c2f5c" providerId="LiveId" clId="{AED3F386-6E76-47A3-9E76-688C31E4DAD2}" dt="2021-02-11T17:14:28.882" v="38" actId="478"/>
          <ac:spMkLst>
            <pc:docMk/>
            <pc:sldMk cId="3030358671" sldId="457"/>
            <ac:spMk id="37890"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570A0F4-BBC7-415F-AD77-9BFCEF8ECF1E}" type="datetimeFigureOut">
              <a:rPr lang="en-US" smtClean="0"/>
              <a:t>2/11/2021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41826BE-C741-4DF6-945D-EF633104E81E}" type="slidenum">
              <a:rPr lang="en-US" smtClean="0"/>
              <a:t>‹#›</a:t>
            </a:fld>
            <a:endParaRPr lang="en-US"/>
          </a:p>
        </p:txBody>
      </p:sp>
    </p:spTree>
    <p:extLst>
      <p:ext uri="{BB962C8B-B14F-4D97-AF65-F5344CB8AC3E}">
        <p14:creationId xmlns:p14="http://schemas.microsoft.com/office/powerpoint/2010/main" val="3609079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7CC7E76-5691-44C7-973F-7079BF785560}" type="datetimeFigureOut">
              <a:rPr lang="en-US" smtClean="0"/>
              <a:t>2/11/2021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6921285-8A92-4926-AC40-8E769B970D1E}" type="slidenum">
              <a:rPr lang="en-US" smtClean="0"/>
              <a:t>‹#›</a:t>
            </a:fld>
            <a:endParaRPr lang="en-US"/>
          </a:p>
        </p:txBody>
      </p:sp>
    </p:spTree>
    <p:extLst>
      <p:ext uri="{BB962C8B-B14F-4D97-AF65-F5344CB8AC3E}">
        <p14:creationId xmlns:p14="http://schemas.microsoft.com/office/powerpoint/2010/main" val="3565547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Ryan</a:t>
            </a:r>
          </a:p>
        </p:txBody>
      </p:sp>
    </p:spTree>
    <p:extLst>
      <p:ext uri="{BB962C8B-B14F-4D97-AF65-F5344CB8AC3E}">
        <p14:creationId xmlns:p14="http://schemas.microsoft.com/office/powerpoint/2010/main" val="4021794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F2E3593-8AE9-4B0B-86F5-41DDADC80BD0}" type="slidenum">
              <a:rPr lang="en-US" altLang="en-US">
                <a:latin typeface="Arial" panose="020B0604020202020204" pitchFamily="34" charset="0"/>
              </a:rPr>
              <a:pPr algn="r" eaLnBrk="1" hangingPunct="1">
                <a:spcBef>
                  <a:spcPct val="0"/>
                </a:spcBef>
              </a:pPr>
              <a:t>15</a:t>
            </a:fld>
            <a:endParaRPr lang="en-US" altLang="en-US">
              <a:latin typeface="Arial" panose="020B0604020202020204" pitchFamily="34" charset="0"/>
            </a:endParaRPr>
          </a:p>
        </p:txBody>
      </p:sp>
      <p:sp>
        <p:nvSpPr>
          <p:cNvPr id="43011" name="Rectangle 2"/>
          <p:cNvSpPr>
            <a:spLocks noGrp="1" noRot="1" noChangeAspect="1" noChangeArrowheads="1" noTextEdit="1"/>
          </p:cNvSpPr>
          <p:nvPr>
            <p:ph type="sldImg"/>
          </p:nvPr>
        </p:nvSpPr>
        <p:spPr bwMode="auto">
          <a:xfrm>
            <a:off x="1181100" y="696913"/>
            <a:ext cx="4649788"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895431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DC52B2-BCBD-46F3-B14A-F340857CF895}" type="slidenum">
              <a:rPr lang="en-US" altLang="en-US" smtClean="0">
                <a:latin typeface="Calibri" panose="020F0502020204030204" pitchFamily="34" charset="0"/>
              </a:rPr>
              <a:pPr/>
              <a:t>16</a:t>
            </a:fld>
            <a:endParaRPr lang="en-US" altLang="en-US">
              <a:latin typeface="Calibri" panose="020F0502020204030204" pitchFamily="34" charset="0"/>
            </a:endParaRPr>
          </a:p>
        </p:txBody>
      </p:sp>
    </p:spTree>
    <p:extLst>
      <p:ext uri="{BB962C8B-B14F-4D97-AF65-F5344CB8AC3E}">
        <p14:creationId xmlns:p14="http://schemas.microsoft.com/office/powerpoint/2010/main" val="70127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a:t>After identifying information (can include summary or objective) </a:t>
            </a:r>
          </a:p>
          <a:p>
            <a:pPr marL="171450" indent="-171450">
              <a:buFontTx/>
              <a:buChar char="•"/>
            </a:pPr>
            <a:r>
              <a:rPr lang="en-US" altLang="en-US"/>
              <a:t>Can be a mini cover letter</a:t>
            </a:r>
          </a:p>
          <a:p>
            <a:pPr marL="171450" indent="-171450">
              <a:buFontTx/>
              <a:buChar char="•"/>
            </a:pPr>
            <a:r>
              <a:rPr lang="en-US" altLang="en-US"/>
              <a:t>Show that you will benefit the employer and not just what you are seeking to get out  of a position </a:t>
            </a:r>
          </a:p>
          <a:p>
            <a:pPr marL="171450" indent="-171450">
              <a:buFontTx/>
              <a:buChar char="•"/>
            </a:pPr>
            <a:r>
              <a:rPr lang="en-US" altLang="en-US"/>
              <a:t>Include 2 – 3 things (if internship you can include growth and what you are hoping to get out of it) </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E8F7B0-4897-4431-ACC8-D8FBCDEF906B}" type="slidenum">
              <a:rPr lang="en-US" altLang="en-US" smtClean="0">
                <a:latin typeface="Calibri" panose="020F0502020204030204" pitchFamily="34" charset="0"/>
              </a:rPr>
              <a:pPr/>
              <a:t>17</a:t>
            </a:fld>
            <a:endParaRPr lang="en-US" altLang="en-US">
              <a:latin typeface="Calibri" panose="020F0502020204030204" pitchFamily="34" charset="0"/>
            </a:endParaRPr>
          </a:p>
        </p:txBody>
      </p:sp>
    </p:spTree>
    <p:extLst>
      <p:ext uri="{BB962C8B-B14F-4D97-AF65-F5344CB8AC3E}">
        <p14:creationId xmlns:p14="http://schemas.microsoft.com/office/powerpoint/2010/main" val="3967461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n-US" alt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1A96A6E-9C65-4F0C-8801-8FAD17431BC6}" type="slidenum">
              <a:rPr lang="en-US" altLang="en-US" smtClean="0">
                <a:latin typeface="Calibri" panose="020F0502020204030204" pitchFamily="34" charset="0"/>
              </a:rPr>
              <a:pPr/>
              <a:t>18</a:t>
            </a:fld>
            <a:endParaRPr lang="en-US" altLang="en-US">
              <a:latin typeface="Calibri" panose="020F0502020204030204" pitchFamily="34" charset="0"/>
            </a:endParaRPr>
          </a:p>
        </p:txBody>
      </p:sp>
    </p:spTree>
    <p:extLst>
      <p:ext uri="{BB962C8B-B14F-4D97-AF65-F5344CB8AC3E}">
        <p14:creationId xmlns:p14="http://schemas.microsoft.com/office/powerpoint/2010/main" val="2340246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defRPr/>
            </a:pPr>
            <a:r>
              <a:rPr lang="en-US" altLang="en-US" dirty="0"/>
              <a:t>Most recent to least recent. </a:t>
            </a:r>
          </a:p>
          <a:p>
            <a:pPr marL="171450" indent="-171450">
              <a:buFont typeface="Arial" panose="020B0604020202020204" pitchFamily="34" charset="0"/>
              <a:buChar char="•"/>
              <a:defRPr/>
            </a:pPr>
            <a:r>
              <a:rPr lang="en-US" altLang="en-US" dirty="0"/>
              <a:t>Do not need to put anticipated can just put December 2018 they will know that is in the future. </a:t>
            </a:r>
          </a:p>
          <a:p>
            <a:pPr marL="171450" indent="-171450">
              <a:buFont typeface="Arial" panose="020B0604020202020204" pitchFamily="34" charset="0"/>
              <a:buChar char="•"/>
              <a:defRPr/>
            </a:pPr>
            <a:r>
              <a:rPr lang="en-US" altLang="en-US" dirty="0"/>
              <a:t>Only put schools where you obtained a degree, do not need to show transferred schools unless a skill was gained from there. </a:t>
            </a:r>
          </a:p>
          <a:p>
            <a:pPr marL="171450" indent="-171450">
              <a:buFont typeface="Arial" panose="020B0604020202020204" pitchFamily="34" charset="0"/>
              <a:buChar char="•"/>
              <a:defRPr/>
            </a:pPr>
            <a:r>
              <a:rPr lang="en-US" altLang="en-US" dirty="0"/>
              <a:t>No high school (outlier to that if you are applying close to high school area and you went to a prestigious high school)</a:t>
            </a:r>
          </a:p>
          <a:p>
            <a:pPr>
              <a:defRPr/>
            </a:pPr>
            <a:endParaRPr lang="en-US" altLang="en-US"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9C95EB-EB03-4374-82F8-DC15773D2AEE}" type="slidenum">
              <a:rPr lang="en-US" altLang="en-US" smtClean="0">
                <a:latin typeface="Calibri" panose="020F0502020204030204" pitchFamily="34" charset="0"/>
              </a:rPr>
              <a:pPr/>
              <a:t>20</a:t>
            </a:fld>
            <a:endParaRPr lang="en-US" altLang="en-US">
              <a:latin typeface="Calibri" panose="020F0502020204030204" pitchFamily="34" charset="0"/>
            </a:endParaRPr>
          </a:p>
        </p:txBody>
      </p:sp>
    </p:spTree>
    <p:extLst>
      <p:ext uri="{BB962C8B-B14F-4D97-AF65-F5344CB8AC3E}">
        <p14:creationId xmlns:p14="http://schemas.microsoft.com/office/powerpoint/2010/main" val="2160908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85E9EB9-0A1D-4DF1-BDC2-63C45B73E664}" type="slidenum">
              <a:rPr lang="en-US" altLang="en-US" smtClean="0">
                <a:latin typeface="Calibri" panose="020F0502020204030204" pitchFamily="34" charset="0"/>
              </a:rPr>
              <a:pPr/>
              <a:t>21</a:t>
            </a:fld>
            <a:endParaRPr lang="en-US" altLang="en-US">
              <a:latin typeface="Calibri" panose="020F0502020204030204" pitchFamily="34" charset="0"/>
            </a:endParaRPr>
          </a:p>
        </p:txBody>
      </p:sp>
    </p:spTree>
    <p:extLst>
      <p:ext uri="{BB962C8B-B14F-4D97-AF65-F5344CB8AC3E}">
        <p14:creationId xmlns:p14="http://schemas.microsoft.com/office/powerpoint/2010/main" val="4194040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0723F18-83E6-4F60-A6C3-8087EBD1E7E0}"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3447321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729DA06-08F8-4018-9464-FB887D7FC07B}" type="slidenum">
              <a:rPr lang="en-US" altLang="en-US" smtClean="0">
                <a:latin typeface="Calibri" panose="020F0502020204030204" pitchFamily="34" charset="0"/>
              </a:rPr>
              <a:pPr/>
              <a:t>24</a:t>
            </a:fld>
            <a:endParaRPr lang="en-US" altLang="en-US">
              <a:latin typeface="Calibri" panose="020F0502020204030204" pitchFamily="34" charset="0"/>
            </a:endParaRPr>
          </a:p>
        </p:txBody>
      </p:sp>
    </p:spTree>
    <p:extLst>
      <p:ext uri="{BB962C8B-B14F-4D97-AF65-F5344CB8AC3E}">
        <p14:creationId xmlns:p14="http://schemas.microsoft.com/office/powerpoint/2010/main" val="882338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n-US" altLang="en-US"/>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E33326-9E10-4E63-8526-137DB73A0BA3}" type="slidenum">
              <a:rPr lang="en-US" altLang="en-US" smtClean="0">
                <a:latin typeface="Calibri" panose="020F0502020204030204" pitchFamily="34" charset="0"/>
              </a:rPr>
              <a:pPr/>
              <a:t>25</a:t>
            </a:fld>
            <a:endParaRPr lang="en-US" altLang="en-US">
              <a:latin typeface="Calibri" panose="020F0502020204030204" pitchFamily="34" charset="0"/>
            </a:endParaRPr>
          </a:p>
        </p:txBody>
      </p:sp>
    </p:spTree>
    <p:extLst>
      <p:ext uri="{BB962C8B-B14F-4D97-AF65-F5344CB8AC3E}">
        <p14:creationId xmlns:p14="http://schemas.microsoft.com/office/powerpoint/2010/main" val="773332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A133CA6-BBC3-4B02-818F-65344C2C6AE0}" type="slidenum">
              <a:rPr lang="en-US" altLang="en-US" smtClean="0">
                <a:latin typeface="Calibri" panose="020F0502020204030204" pitchFamily="34" charset="0"/>
              </a:rPr>
              <a:pPr/>
              <a:t>26</a:t>
            </a:fld>
            <a:endParaRPr lang="en-US" altLang="en-US">
              <a:latin typeface="Calibri" panose="020F0502020204030204" pitchFamily="34" charset="0"/>
            </a:endParaRPr>
          </a:p>
        </p:txBody>
      </p:sp>
    </p:spTree>
    <p:extLst>
      <p:ext uri="{BB962C8B-B14F-4D97-AF65-F5344CB8AC3E}">
        <p14:creationId xmlns:p14="http://schemas.microsoft.com/office/powerpoint/2010/main" val="3108930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9E72AAA-28DB-4BA5-84ED-0BB3047540AF}"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Tree>
    <p:extLst>
      <p:ext uri="{BB962C8B-B14F-4D97-AF65-F5344CB8AC3E}">
        <p14:creationId xmlns:p14="http://schemas.microsoft.com/office/powerpoint/2010/main" val="2446534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510209-CF34-4DBF-AD23-8981DBCDD39C}" type="slidenum">
              <a:rPr lang="en-US" altLang="en-US" smtClean="0">
                <a:latin typeface="Arial" panose="020B0604020202020204" pitchFamily="34" charset="0"/>
              </a:rPr>
              <a:pPr>
                <a:spcBef>
                  <a:spcPct val="0"/>
                </a:spcBef>
              </a:pPr>
              <a:t>27</a:t>
            </a:fld>
            <a:endParaRPr lang="en-US" altLang="en-US">
              <a:latin typeface="Arial" panose="020B0604020202020204" pitchFamily="34" charset="0"/>
            </a:endParaRPr>
          </a:p>
        </p:txBody>
      </p:sp>
      <p:sp>
        <p:nvSpPr>
          <p:cNvPr id="71683" name="Rectangle 2"/>
          <p:cNvSpPr>
            <a:spLocks noGrp="1" noRot="1" noChangeAspect="1" noChangeArrowheads="1" noTextEdit="1"/>
          </p:cNvSpPr>
          <p:nvPr>
            <p:ph type="sldImg"/>
          </p:nvPr>
        </p:nvSpPr>
        <p:spPr bwMode="auto">
          <a:xfrm>
            <a:off x="1181100" y="696913"/>
            <a:ext cx="4649788"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US" altLang="en-US"/>
          </a:p>
        </p:txBody>
      </p:sp>
    </p:spTree>
    <p:extLst>
      <p:ext uri="{BB962C8B-B14F-4D97-AF65-F5344CB8AC3E}">
        <p14:creationId xmlns:p14="http://schemas.microsoft.com/office/powerpoint/2010/main" val="1716655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DF943B9-C394-478C-A1AF-B5EF78B42191}" type="slidenum">
              <a:rPr lang="en-US" altLang="en-US" smtClean="0">
                <a:latin typeface="Arial" panose="020B0604020202020204" pitchFamily="34" charset="0"/>
              </a:rPr>
              <a:pPr>
                <a:spcBef>
                  <a:spcPct val="0"/>
                </a:spcBef>
              </a:pPr>
              <a:t>28</a:t>
            </a:fld>
            <a:endParaRPr lang="en-US" altLang="en-US">
              <a:latin typeface="Arial" panose="020B0604020202020204" pitchFamily="34" charset="0"/>
            </a:endParaRPr>
          </a:p>
        </p:txBody>
      </p:sp>
      <p:sp>
        <p:nvSpPr>
          <p:cNvPr id="73731" name="Rectangle 2"/>
          <p:cNvSpPr>
            <a:spLocks noGrp="1" noRot="1" noChangeAspect="1" noChangeArrowheads="1" noTextEdit="1"/>
          </p:cNvSpPr>
          <p:nvPr>
            <p:ph type="sldImg"/>
          </p:nvPr>
        </p:nvSpPr>
        <p:spPr bwMode="auto">
          <a:xfrm>
            <a:off x="1181100" y="696913"/>
            <a:ext cx="4649788"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482831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n-US" altLang="en-US"/>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7D966F8-FD76-4E2A-8A77-47FD263E6157}" type="slidenum">
              <a:rPr lang="en-US" altLang="en-US" smtClean="0">
                <a:latin typeface="Calibri" panose="020F0502020204030204" pitchFamily="34" charset="0"/>
              </a:rPr>
              <a:pPr/>
              <a:t>29</a:t>
            </a:fld>
            <a:endParaRPr lang="en-US" altLang="en-US">
              <a:latin typeface="Calibri" panose="020F0502020204030204" pitchFamily="34" charset="0"/>
            </a:endParaRPr>
          </a:p>
        </p:txBody>
      </p:sp>
    </p:spTree>
    <p:extLst>
      <p:ext uri="{BB962C8B-B14F-4D97-AF65-F5344CB8AC3E}">
        <p14:creationId xmlns:p14="http://schemas.microsoft.com/office/powerpoint/2010/main" val="2162437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1E32FA-9E9A-40F6-80B6-BB3734F7A050}" type="slidenum">
              <a:rPr lang="en-US" altLang="en-US" smtClean="0"/>
              <a:pPr>
                <a:spcBef>
                  <a:spcPct val="0"/>
                </a:spcBef>
              </a:pPr>
              <a:t>30</a:t>
            </a:fld>
            <a:endParaRPr lang="en-US" altLang="en-US"/>
          </a:p>
        </p:txBody>
      </p:sp>
      <p:sp>
        <p:nvSpPr>
          <p:cNvPr id="77827" name="Rectangle 2"/>
          <p:cNvSpPr>
            <a:spLocks noGrp="1" noRot="1" noChangeAspect="1" noChangeArrowheads="1" noTextEdit="1"/>
          </p:cNvSpPr>
          <p:nvPr>
            <p:ph type="sldImg"/>
          </p:nvPr>
        </p:nvSpPr>
        <p:spPr bwMode="auto">
          <a:xfrm>
            <a:off x="1182688"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58233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7066" indent="-291179" eaLnBrk="0" hangingPunct="0">
              <a:spcBef>
                <a:spcPct val="30000"/>
              </a:spcBef>
              <a:defRPr sz="1200">
                <a:solidFill>
                  <a:schemeClr val="tx1"/>
                </a:solidFill>
                <a:latin typeface="Calibri" panose="020F0502020204030204" pitchFamily="34" charset="0"/>
              </a:defRPr>
            </a:lvl2pPr>
            <a:lvl3pPr marL="1164717" indent="-232943" eaLnBrk="0" hangingPunct="0">
              <a:spcBef>
                <a:spcPct val="30000"/>
              </a:spcBef>
              <a:defRPr sz="1200">
                <a:solidFill>
                  <a:schemeClr val="tx1"/>
                </a:solidFill>
                <a:latin typeface="Calibri" panose="020F0502020204030204" pitchFamily="34" charset="0"/>
              </a:defRPr>
            </a:lvl3pPr>
            <a:lvl4pPr marL="1630604" indent="-232943" eaLnBrk="0" hangingPunct="0">
              <a:spcBef>
                <a:spcPct val="30000"/>
              </a:spcBef>
              <a:defRPr sz="1200">
                <a:solidFill>
                  <a:schemeClr val="tx1"/>
                </a:solidFill>
                <a:latin typeface="Calibri" panose="020F0502020204030204" pitchFamily="34" charset="0"/>
              </a:defRPr>
            </a:lvl4pPr>
            <a:lvl5pPr marL="2096491" indent="-232943" eaLnBrk="0" hangingPunct="0">
              <a:spcBef>
                <a:spcPct val="30000"/>
              </a:spcBef>
              <a:defRPr sz="1200">
                <a:solidFill>
                  <a:schemeClr val="tx1"/>
                </a:solidFill>
                <a:latin typeface="Calibri" panose="020F0502020204030204" pitchFamily="34" charset="0"/>
              </a:defRPr>
            </a:lvl5pPr>
            <a:lvl6pPr marL="2562377" indent="-232943" defTabSz="465887" eaLnBrk="0" fontAlgn="base" hangingPunct="0">
              <a:spcBef>
                <a:spcPct val="30000"/>
              </a:spcBef>
              <a:spcAft>
                <a:spcPct val="0"/>
              </a:spcAft>
              <a:defRPr sz="1200">
                <a:solidFill>
                  <a:schemeClr val="tx1"/>
                </a:solidFill>
                <a:latin typeface="Calibri" panose="020F0502020204030204" pitchFamily="34" charset="0"/>
              </a:defRPr>
            </a:lvl6pPr>
            <a:lvl7pPr marL="3028264" indent="-232943" defTabSz="465887" eaLnBrk="0" fontAlgn="base" hangingPunct="0">
              <a:spcBef>
                <a:spcPct val="30000"/>
              </a:spcBef>
              <a:spcAft>
                <a:spcPct val="0"/>
              </a:spcAft>
              <a:defRPr sz="1200">
                <a:solidFill>
                  <a:schemeClr val="tx1"/>
                </a:solidFill>
                <a:latin typeface="Calibri" panose="020F0502020204030204" pitchFamily="34" charset="0"/>
              </a:defRPr>
            </a:lvl7pPr>
            <a:lvl8pPr marL="3494151" indent="-232943" defTabSz="465887" eaLnBrk="0" fontAlgn="base" hangingPunct="0">
              <a:spcBef>
                <a:spcPct val="30000"/>
              </a:spcBef>
              <a:spcAft>
                <a:spcPct val="0"/>
              </a:spcAft>
              <a:defRPr sz="1200">
                <a:solidFill>
                  <a:schemeClr val="tx1"/>
                </a:solidFill>
                <a:latin typeface="Calibri" panose="020F0502020204030204" pitchFamily="34" charset="0"/>
              </a:defRPr>
            </a:lvl8pPr>
            <a:lvl9pPr marL="3960038" indent="-232943" defTabSz="465887"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8C956B7-2A52-49F1-96D8-EE35BC0D2B9C}" type="slidenum">
              <a:rPr lang="en-US" altLang="en-US">
                <a:latin typeface="Arial" panose="020B0604020202020204" pitchFamily="34" charset="0"/>
              </a:rPr>
              <a:pPr eaLnBrk="1" hangingPunct="1">
                <a:spcBef>
                  <a:spcPct val="0"/>
                </a:spcBef>
              </a:pPr>
              <a:t>32</a:t>
            </a:fld>
            <a:endParaRPr lang="en-US" altLang="en-US">
              <a:latin typeface="Arial" panose="020B0604020202020204" pitchFamily="34" charset="0"/>
            </a:endParaRPr>
          </a:p>
        </p:txBody>
      </p:sp>
      <p:sp>
        <p:nvSpPr>
          <p:cNvPr id="58371" name="Rectangle 2"/>
          <p:cNvSpPr>
            <a:spLocks noGrp="1" noRot="1" noChangeAspect="1" noChangeArrowheads="1" noTextEdit="1"/>
          </p:cNvSpPr>
          <p:nvPr>
            <p:ph type="sldImg"/>
          </p:nvPr>
        </p:nvSpPr>
        <p:spPr bwMode="auto">
          <a:xfrm>
            <a:off x="1220788" y="708025"/>
            <a:ext cx="4727575"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xfrm>
            <a:off x="955817" y="4490032"/>
            <a:ext cx="5254554" cy="42527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42925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3B2BA8C-CABB-41C3-8EB5-393EF2351CD3}" type="slidenum">
              <a:rPr lang="en-US" altLang="en-US" smtClean="0">
                <a:latin typeface="Calibri" panose="020F0502020204030204" pitchFamily="34" charset="0"/>
              </a:rPr>
              <a:pPr/>
              <a:t>37</a:t>
            </a:fld>
            <a:endParaRPr lang="en-US" altLang="en-US">
              <a:latin typeface="Calibri" panose="020F0502020204030204" pitchFamily="34" charset="0"/>
            </a:endParaRPr>
          </a:p>
        </p:txBody>
      </p:sp>
    </p:spTree>
    <p:extLst>
      <p:ext uri="{BB962C8B-B14F-4D97-AF65-F5344CB8AC3E}">
        <p14:creationId xmlns:p14="http://schemas.microsoft.com/office/powerpoint/2010/main" val="32961246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C74E3D4-B677-4D52-B6E4-9D431FF1E5EF}" type="slidenum">
              <a:rPr lang="en-US" altLang="en-US" smtClean="0">
                <a:latin typeface="Calibri" panose="020F0502020204030204" pitchFamily="34" charset="0"/>
              </a:rPr>
              <a:pPr/>
              <a:t>40</a:t>
            </a:fld>
            <a:endParaRPr lang="en-US" altLang="en-US">
              <a:latin typeface="Calibri" panose="020F0502020204030204" pitchFamily="34" charset="0"/>
            </a:endParaRPr>
          </a:p>
        </p:txBody>
      </p:sp>
    </p:spTree>
    <p:extLst>
      <p:ext uri="{BB962C8B-B14F-4D97-AF65-F5344CB8AC3E}">
        <p14:creationId xmlns:p14="http://schemas.microsoft.com/office/powerpoint/2010/main" val="23748099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6C0448-823B-4EE5-AE22-F53649DA3C19}" type="slidenum">
              <a:rPr lang="en-US" altLang="en-US" smtClean="0">
                <a:latin typeface="Calibri" panose="020F0502020204030204" pitchFamily="34" charset="0"/>
              </a:rPr>
              <a:pPr/>
              <a:t>41</a:t>
            </a:fld>
            <a:endParaRPr lang="en-US" altLang="en-US">
              <a:latin typeface="Calibri" panose="020F0502020204030204" pitchFamily="34" charset="0"/>
            </a:endParaRPr>
          </a:p>
        </p:txBody>
      </p:sp>
    </p:spTree>
    <p:extLst>
      <p:ext uri="{BB962C8B-B14F-4D97-AF65-F5344CB8AC3E}">
        <p14:creationId xmlns:p14="http://schemas.microsoft.com/office/powerpoint/2010/main" val="888993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0E426E-F3D3-4546-AC51-C2BF742F3602}" type="slidenum">
              <a:rPr lang="en-US" altLang="en-US" smtClean="0">
                <a:latin typeface="Calibri" panose="020F0502020204030204" pitchFamily="34" charset="0"/>
              </a:rPr>
              <a:pPr/>
              <a:t>42</a:t>
            </a:fld>
            <a:endParaRPr lang="en-US" altLang="en-US">
              <a:latin typeface="Calibri" panose="020F0502020204030204" pitchFamily="34" charset="0"/>
            </a:endParaRPr>
          </a:p>
        </p:txBody>
      </p:sp>
    </p:spTree>
    <p:extLst>
      <p:ext uri="{BB962C8B-B14F-4D97-AF65-F5344CB8AC3E}">
        <p14:creationId xmlns:p14="http://schemas.microsoft.com/office/powerpoint/2010/main" val="14898545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a:t>Introductory paragraph tells them everything they need to know (8-10 seconds max)</a:t>
            </a:r>
          </a:p>
          <a:p>
            <a:pPr marL="171450" indent="-171450">
              <a:buFontTx/>
              <a:buChar char="•"/>
            </a:pPr>
            <a:r>
              <a:rPr lang="en-US" altLang="en-US"/>
              <a:t>Networking contact (someone you met at a job fair, etc. do not include that you found on Monster or Indeed or LinkedIn)</a:t>
            </a:r>
          </a:p>
          <a:p>
            <a:pPr marL="171450" indent="-171450">
              <a:buFontTx/>
              <a:buChar char="•"/>
            </a:pPr>
            <a:r>
              <a:rPr lang="en-US" altLang="en-US"/>
              <a:t>This can help you check off fit box </a:t>
            </a:r>
          </a:p>
          <a:p>
            <a:pPr marL="171450" indent="-171450">
              <a:buFontTx/>
              <a:buChar char="•"/>
            </a:pPr>
            <a:r>
              <a:rPr lang="en-US" altLang="en-US"/>
              <a:t>Include when you are graduating</a:t>
            </a:r>
          </a:p>
          <a:p>
            <a:pPr marL="171450" indent="-171450">
              <a:buFontTx/>
              <a:buChar char="•"/>
            </a:pPr>
            <a:r>
              <a:rPr lang="en-US" altLang="en-US"/>
              <a:t>4 serves as a roadmap, tells them everything they need to know as why you are a good fit </a:t>
            </a:r>
          </a:p>
          <a:p>
            <a:pPr marL="628650" lvl="1" indent="-171450">
              <a:buFontTx/>
              <a:buChar char="•"/>
            </a:pPr>
            <a:r>
              <a:rPr lang="en-US" altLang="en-US"/>
              <a:t>I believe that my extensive customer service experience, leadership skills and passion for helping underprivileged children make me a good fit for this position.</a:t>
            </a: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0C866F-0FBD-4D0E-85ED-BF7A9F9E73B1}" type="slidenum">
              <a:rPr lang="en-US" altLang="en-US" smtClean="0">
                <a:latin typeface="Calibri" panose="020F0502020204030204" pitchFamily="34" charset="0"/>
              </a:rPr>
              <a:pPr/>
              <a:t>43</a:t>
            </a:fld>
            <a:endParaRPr lang="en-US" altLang="en-US">
              <a:latin typeface="Calibri" panose="020F0502020204030204" pitchFamily="34" charset="0"/>
            </a:endParaRPr>
          </a:p>
        </p:txBody>
      </p:sp>
    </p:spTree>
    <p:extLst>
      <p:ext uri="{BB962C8B-B14F-4D97-AF65-F5344CB8AC3E}">
        <p14:creationId xmlns:p14="http://schemas.microsoft.com/office/powerpoint/2010/main" val="169650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65D4A8E-6CE8-4D4E-8D1B-8D87C3654242}" type="slidenum">
              <a:rPr lang="en-US" altLang="en-US">
                <a:latin typeface="Arial" panose="020B0604020202020204" pitchFamily="34" charset="0"/>
              </a:rPr>
              <a:pPr eaLnBrk="1" hangingPunct="1">
                <a:spcBef>
                  <a:spcPct val="0"/>
                </a:spcBef>
              </a:pPr>
              <a:t>4</a:t>
            </a:fld>
            <a:endParaRPr lang="en-US" altLang="en-US">
              <a:latin typeface="Arial" panose="020B0604020202020204" pitchFamily="34" charset="0"/>
            </a:endParaRPr>
          </a:p>
        </p:txBody>
      </p:sp>
      <p:sp>
        <p:nvSpPr>
          <p:cNvPr id="51203" name="Rectangle 2"/>
          <p:cNvSpPr>
            <a:spLocks noGrp="1" noRot="1" noChangeAspect="1" noChangeArrowheads="1" noTextEdit="1"/>
          </p:cNvSpPr>
          <p:nvPr>
            <p:ph type="sldImg"/>
          </p:nvPr>
        </p:nvSpPr>
        <p:spPr bwMode="auto">
          <a:xfrm>
            <a:off x="1181100" y="696913"/>
            <a:ext cx="4649788"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5230712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647A76-ABAB-4A2C-9268-784DF3EF351E}" type="slidenum">
              <a:rPr lang="en-US" altLang="en-US" smtClean="0">
                <a:latin typeface="Calibri" panose="020F0502020204030204" pitchFamily="34" charset="0"/>
              </a:rPr>
              <a:pPr/>
              <a:t>45</a:t>
            </a:fld>
            <a:endParaRPr lang="en-US" altLang="en-US">
              <a:latin typeface="Calibri" panose="020F0502020204030204" pitchFamily="34" charset="0"/>
            </a:endParaRPr>
          </a:p>
        </p:txBody>
      </p:sp>
    </p:spTree>
    <p:extLst>
      <p:ext uri="{BB962C8B-B14F-4D97-AF65-F5344CB8AC3E}">
        <p14:creationId xmlns:p14="http://schemas.microsoft.com/office/powerpoint/2010/main" val="19478678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061202D-6127-49AA-8A0B-91D3FE943E8F}" type="slidenum">
              <a:rPr lang="en-US" altLang="en-US" smtClean="0">
                <a:latin typeface="Calibri" panose="020F0502020204030204" pitchFamily="34" charset="0"/>
              </a:rPr>
              <a:pPr/>
              <a:t>47</a:t>
            </a:fld>
            <a:endParaRPr lang="en-US" altLang="en-US">
              <a:latin typeface="Calibri" panose="020F0502020204030204" pitchFamily="34" charset="0"/>
            </a:endParaRPr>
          </a:p>
        </p:txBody>
      </p:sp>
    </p:spTree>
    <p:extLst>
      <p:ext uri="{BB962C8B-B14F-4D97-AF65-F5344CB8AC3E}">
        <p14:creationId xmlns:p14="http://schemas.microsoft.com/office/powerpoint/2010/main" val="1732398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1AD1CE-A39B-456C-9C1E-FA9E3119E099}" type="slidenum">
              <a:rPr lang="en-US" altLang="en-US" smtClean="0">
                <a:latin typeface="Arial" panose="020B0604020202020204" pitchFamily="34" charset="0"/>
              </a:rPr>
              <a:pPr>
                <a:spcBef>
                  <a:spcPct val="0"/>
                </a:spcBef>
              </a:pPr>
              <a:t>48</a:t>
            </a:fld>
            <a:endParaRPr lang="en-US" altLang="en-US">
              <a:latin typeface="Arial" panose="020B0604020202020204" pitchFamily="34" charset="0"/>
            </a:endParaRPr>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Add email </a:t>
            </a:r>
          </a:p>
        </p:txBody>
      </p:sp>
    </p:spTree>
    <p:extLst>
      <p:ext uri="{BB962C8B-B14F-4D97-AF65-F5344CB8AC3E}">
        <p14:creationId xmlns:p14="http://schemas.microsoft.com/office/powerpoint/2010/main" val="578788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4058568" y="8978451"/>
            <a:ext cx="3105997" cy="47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DA7133D-4290-49E5-A068-0588A7287B74}" type="slidenum">
              <a:rPr lang="en-US" altLang="en-US">
                <a:solidFill>
                  <a:srgbClr val="000000"/>
                </a:solidFill>
                <a:latin typeface="Arial" panose="020B0604020202020204" pitchFamily="34" charset="0"/>
              </a:rPr>
              <a:pPr algn="r" eaLnBrk="1" hangingPunct="1">
                <a:spcBef>
                  <a:spcPct val="0"/>
                </a:spcBef>
              </a:pPr>
              <a:t>6</a:t>
            </a:fld>
            <a:endParaRPr lang="en-US" altLang="en-US">
              <a:solidFill>
                <a:srgbClr val="000000"/>
              </a:solidFill>
              <a:latin typeface="Arial" panose="020B0604020202020204" pitchFamily="34" charset="0"/>
            </a:endParaRPr>
          </a:p>
        </p:txBody>
      </p:sp>
      <p:sp>
        <p:nvSpPr>
          <p:cNvPr id="54275" name="Rectangle 2"/>
          <p:cNvSpPr>
            <a:spLocks noGrp="1" noRot="1" noChangeAspect="1" noChangeArrowheads="1" noTextEdit="1"/>
          </p:cNvSpPr>
          <p:nvPr>
            <p:ph type="sldImg"/>
          </p:nvPr>
        </p:nvSpPr>
        <p:spPr bwMode="auto">
          <a:xfrm>
            <a:off x="1220788" y="709613"/>
            <a:ext cx="4725987" cy="3544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xfrm>
            <a:off x="955817" y="4490033"/>
            <a:ext cx="5254554" cy="42511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950590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36A84E-F8BD-4D36-9BF3-25FA9EB48144}" type="slidenum">
              <a:rPr lang="en-US" altLang="en-US" smtClean="0">
                <a:latin typeface="Arial" panose="020B0604020202020204" pitchFamily="34" charset="0"/>
              </a:rPr>
              <a:pPr>
                <a:spcBef>
                  <a:spcPct val="0"/>
                </a:spcBef>
              </a:pPr>
              <a:t>7</a:t>
            </a:fld>
            <a:endParaRPr lang="en-US" altLang="en-US">
              <a:latin typeface="Arial" panose="020B0604020202020204" pitchFamily="34" charset="0"/>
            </a:endParaRPr>
          </a:p>
        </p:txBody>
      </p:sp>
      <p:sp>
        <p:nvSpPr>
          <p:cNvPr id="26627" name="Rectangle 2"/>
          <p:cNvSpPr>
            <a:spLocks noGrp="1" noRot="1" noChangeAspect="1" noChangeArrowheads="1" noTextEdit="1"/>
          </p:cNvSpPr>
          <p:nvPr>
            <p:ph type="sldImg"/>
          </p:nvPr>
        </p:nvSpPr>
        <p:spPr bwMode="auto">
          <a:xfrm>
            <a:off x="1181100" y="696913"/>
            <a:ext cx="4649788"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There are some skills that you won’t be able to get the job without having. Ex. Lifeguard </a:t>
            </a:r>
            <a:r>
              <a:rPr lang="en-US" altLang="en-US">
                <a:sym typeface="Wingdings" panose="05000000000000000000" pitchFamily="2" charset="2"/>
              </a:rPr>
              <a:t> Swimming and CPR. </a:t>
            </a:r>
          </a:p>
          <a:p>
            <a:pPr eaLnBrk="1" hangingPunct="1">
              <a:spcBef>
                <a:spcPct val="0"/>
              </a:spcBef>
            </a:pPr>
            <a:r>
              <a:rPr lang="en-US" altLang="en-US">
                <a:sym typeface="Wingdings" panose="05000000000000000000" pitchFamily="2" charset="2"/>
              </a:rPr>
              <a:t>Try to figure out which of those you do have. Pick those 2 out and focus on those as best you can. Treat the boxes as if they are boxes you need to check off, high school can still be on resume if no other prior work experience have checked off boxes. </a:t>
            </a:r>
            <a:endParaRPr lang="en-US" altLang="en-US"/>
          </a:p>
        </p:txBody>
      </p:sp>
    </p:spTree>
    <p:extLst>
      <p:ext uri="{BB962C8B-B14F-4D97-AF65-F5344CB8AC3E}">
        <p14:creationId xmlns:p14="http://schemas.microsoft.com/office/powerpoint/2010/main" val="2028385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5105BE1-01CD-4FBD-B85F-53DB337A1913}" type="slidenum">
              <a:rPr lang="en-US" altLang="en-US">
                <a:latin typeface="Arial" panose="020B0604020202020204" pitchFamily="34" charset="0"/>
              </a:rPr>
              <a:pPr eaLnBrk="1" hangingPunct="1">
                <a:spcBef>
                  <a:spcPct val="0"/>
                </a:spcBef>
              </a:pPr>
              <a:t>8</a:t>
            </a:fld>
            <a:endParaRPr lang="en-US" altLang="en-US">
              <a:latin typeface="Arial" panose="020B0604020202020204" pitchFamily="34" charset="0"/>
            </a:endParaRPr>
          </a:p>
        </p:txBody>
      </p:sp>
      <p:sp>
        <p:nvSpPr>
          <p:cNvPr id="56323" name="Rectangle 2"/>
          <p:cNvSpPr>
            <a:spLocks noGrp="1" noRot="1" noChangeAspect="1" noChangeArrowheads="1" noTextEdit="1"/>
          </p:cNvSpPr>
          <p:nvPr>
            <p:ph type="sldImg"/>
          </p:nvPr>
        </p:nvSpPr>
        <p:spPr bwMode="auto">
          <a:xfrm>
            <a:off x="1181100" y="696913"/>
            <a:ext cx="4649788"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666554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defTabSz="457200" eaLnBrk="0" fontAlgn="base" hangingPunct="0">
              <a:spcBef>
                <a:spcPct val="30000"/>
              </a:spcBef>
              <a:spcAft>
                <a:spcPct val="0"/>
              </a:spcAft>
              <a:defRPr sz="1200">
                <a:solidFill>
                  <a:schemeClr val="tx1"/>
                </a:solidFill>
                <a:latin typeface="Calibri" panose="020F0502020204030204" pitchFamily="34" charset="0"/>
              </a:defRPr>
            </a:lvl6pPr>
            <a:lvl7pPr marL="3009900" indent="-231775" defTabSz="457200" eaLnBrk="0" fontAlgn="base" hangingPunct="0">
              <a:spcBef>
                <a:spcPct val="30000"/>
              </a:spcBef>
              <a:spcAft>
                <a:spcPct val="0"/>
              </a:spcAft>
              <a:defRPr sz="1200">
                <a:solidFill>
                  <a:schemeClr val="tx1"/>
                </a:solidFill>
                <a:latin typeface="Calibri" panose="020F0502020204030204" pitchFamily="34" charset="0"/>
              </a:defRPr>
            </a:lvl7pPr>
            <a:lvl8pPr marL="3467100" indent="-231775" defTabSz="457200" eaLnBrk="0" fontAlgn="base" hangingPunct="0">
              <a:spcBef>
                <a:spcPct val="30000"/>
              </a:spcBef>
              <a:spcAft>
                <a:spcPct val="0"/>
              </a:spcAft>
              <a:defRPr sz="1200">
                <a:solidFill>
                  <a:schemeClr val="tx1"/>
                </a:solidFill>
                <a:latin typeface="Calibri" panose="020F0502020204030204" pitchFamily="34" charset="0"/>
              </a:defRPr>
            </a:lvl8pPr>
            <a:lvl9pPr marL="3924300" indent="-231775"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3B8967F-E428-403E-B4CA-B68261C38732}" type="slidenum">
              <a:rPr lang="en-US" altLang="en-US" smtClean="0">
                <a:latin typeface="Arial" panose="020B0604020202020204" pitchFamily="34" charset="0"/>
              </a:rPr>
              <a:pPr>
                <a:spcBef>
                  <a:spcPct val="0"/>
                </a:spcBef>
              </a:pPr>
              <a:t>11</a:t>
            </a:fld>
            <a:endParaRPr lang="en-US" altLang="en-US">
              <a:latin typeface="Arial" panose="020B0604020202020204" pitchFamily="34" charset="0"/>
            </a:endParaRPr>
          </a:p>
        </p:txBody>
      </p:sp>
      <p:sp>
        <p:nvSpPr>
          <p:cNvPr id="34819" name="Rectangle 2"/>
          <p:cNvSpPr>
            <a:spLocks noGrp="1" noRot="1" noChangeAspect="1" noChangeArrowheads="1" noTextEdit="1"/>
          </p:cNvSpPr>
          <p:nvPr>
            <p:ph type="sldImg"/>
          </p:nvPr>
        </p:nvSpPr>
        <p:spPr bwMode="auto">
          <a:xfrm>
            <a:off x="1220788" y="708025"/>
            <a:ext cx="4727575"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xfrm>
            <a:off x="955675" y="4489450"/>
            <a:ext cx="5254625" cy="4252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You have a great number of skills but not all skills will be needed for each job application</a:t>
            </a:r>
          </a:p>
        </p:txBody>
      </p:sp>
    </p:spTree>
    <p:extLst>
      <p:ext uri="{BB962C8B-B14F-4D97-AF65-F5344CB8AC3E}">
        <p14:creationId xmlns:p14="http://schemas.microsoft.com/office/powerpoint/2010/main" val="69669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C74E3D4-B677-4D52-B6E4-9D431FF1E5EF}" type="slidenum">
              <a:rPr lang="en-US" altLang="en-US" smtClean="0">
                <a:latin typeface="Calibri" panose="020F0502020204030204" pitchFamily="34" charset="0"/>
              </a:rPr>
              <a:pPr/>
              <a:t>13</a:t>
            </a:fld>
            <a:endParaRPr lang="en-US" altLang="en-US">
              <a:latin typeface="Calibri" panose="020F0502020204030204" pitchFamily="34" charset="0"/>
            </a:endParaRPr>
          </a:p>
        </p:txBody>
      </p:sp>
    </p:spTree>
    <p:extLst>
      <p:ext uri="{BB962C8B-B14F-4D97-AF65-F5344CB8AC3E}">
        <p14:creationId xmlns:p14="http://schemas.microsoft.com/office/powerpoint/2010/main" val="1610771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1D29A87-C008-4CF9-8C3B-5F63FFCBF647}" type="slidenum">
              <a:rPr lang="en-US" altLang="en-US" smtClean="0">
                <a:latin typeface="Calibri" panose="020F0502020204030204" pitchFamily="34" charset="0"/>
              </a:rPr>
              <a:pPr/>
              <a:t>14</a:t>
            </a:fld>
            <a:endParaRPr lang="en-US" altLang="en-US">
              <a:latin typeface="Calibri" panose="020F0502020204030204" pitchFamily="34" charset="0"/>
            </a:endParaRPr>
          </a:p>
        </p:txBody>
      </p:sp>
    </p:spTree>
    <p:extLst>
      <p:ext uri="{BB962C8B-B14F-4D97-AF65-F5344CB8AC3E}">
        <p14:creationId xmlns:p14="http://schemas.microsoft.com/office/powerpoint/2010/main" val="4289070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6172200" y="244475"/>
            <a:ext cx="27479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dirty="0">
                <a:solidFill>
                  <a:schemeClr val="bg1"/>
                </a:solidFill>
              </a:rPr>
              <a:t>Career Counseling and Support Services</a:t>
            </a:r>
          </a:p>
        </p:txBody>
      </p:sp>
      <p:sp>
        <p:nvSpPr>
          <p:cNvPr id="3" name="Date Placeholder 13"/>
          <p:cNvSpPr>
            <a:spLocks noGrp="1"/>
          </p:cNvSpPr>
          <p:nvPr>
            <p:ph type="dt" sz="half" idx="10"/>
          </p:nvPr>
        </p:nvSpPr>
        <p:spPr>
          <a:xfrm>
            <a:off x="6172200" y="6191250"/>
            <a:ext cx="2476500" cy="476250"/>
          </a:xfrm>
          <a:prstGeom prst="rect">
            <a:avLst/>
          </a:prstGeom>
        </p:spPr>
        <p:txBody>
          <a:bodyPr/>
          <a:lstStyle>
            <a:lvl1pPr fontAlgn="auto">
              <a:spcBef>
                <a:spcPts val="0"/>
              </a:spcBef>
              <a:spcAft>
                <a:spcPts val="0"/>
              </a:spcAft>
              <a:defRPr>
                <a:latin typeface="+mn-lt"/>
                <a:cs typeface="+mn-cs"/>
              </a:defRPr>
            </a:lvl1pPr>
          </a:lstStyle>
          <a:p>
            <a:pPr>
              <a:defRPr/>
            </a:pPr>
            <a:fld id="{0223E1DC-5C03-4B1A-9770-265F89D2750A}" type="datetime1">
              <a:rPr lang="en-US"/>
              <a:pPr>
                <a:defRPr/>
              </a:pPr>
              <a:t>2/11/2021</a:t>
            </a:fld>
            <a:endParaRPr lang="en-US" dirty="0"/>
          </a:p>
        </p:txBody>
      </p:sp>
      <p:sp>
        <p:nvSpPr>
          <p:cNvPr id="4" name="Footer Placeholder 2"/>
          <p:cNvSpPr>
            <a:spLocks noGrp="1"/>
          </p:cNvSpPr>
          <p:nvPr>
            <p:ph type="ftr" sz="quarter" idx="11"/>
          </p:nvPr>
        </p:nvSpPr>
        <p:spPr>
          <a:xfrm>
            <a:off x="914400" y="6172200"/>
            <a:ext cx="3962400" cy="45720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22"/>
          <p:cNvSpPr>
            <a:spLocks noGrp="1"/>
          </p:cNvSpPr>
          <p:nvPr>
            <p:ph type="sldNum" sz="quarter" idx="12"/>
          </p:nvPr>
        </p:nvSpPr>
        <p:spPr>
          <a:xfrm>
            <a:off x="146050" y="6210300"/>
            <a:ext cx="457200" cy="457200"/>
          </a:xfrm>
          <a:prstGeom prst="ellipse">
            <a:avLst/>
          </a:prstGeom>
        </p:spPr>
        <p:txBody>
          <a:bodyPr vert="horz" wrap="square" lIns="91440" tIns="45720" rIns="91440" bIns="45720" numCol="1" anchor="t" anchorCtr="0" compatLnSpc="1">
            <a:prstTxWarp prst="textNoShape">
              <a:avLst/>
            </a:prstTxWarp>
          </a:bodyPr>
          <a:lstStyle>
            <a:lvl1pPr>
              <a:defRPr/>
            </a:lvl1pPr>
          </a:lstStyle>
          <a:p>
            <a:fld id="{F110DCEC-07F9-4A80-B26B-2E06EAEE0A8E}" type="slidenum">
              <a:rPr lang="en-US" altLang="en-US"/>
              <a:pPr/>
              <a:t>‹#›</a:t>
            </a:fld>
            <a:endParaRPr lang="en-US" altLang="en-US"/>
          </a:p>
        </p:txBody>
      </p:sp>
    </p:spTree>
    <p:extLst>
      <p:ext uri="{BB962C8B-B14F-4D97-AF65-F5344CB8AC3E}">
        <p14:creationId xmlns:p14="http://schemas.microsoft.com/office/powerpoint/2010/main" val="3593867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a:prstGeom prst="rect">
            <a:avLst/>
          </a:prstGeom>
        </p:spPr>
        <p:txBody>
          <a:bodyPr/>
          <a:lstStyle/>
          <a:p>
            <a:r>
              <a:rPr lang="en-US"/>
              <a:t>Click to edit Master title style</a:t>
            </a:r>
          </a:p>
        </p:txBody>
      </p:sp>
      <p:sp>
        <p:nvSpPr>
          <p:cNvPr id="3" name="Date Placeholder 2"/>
          <p:cNvSpPr>
            <a:spLocks noGrp="1" noChangeArrowheads="1"/>
          </p:cNvSpPr>
          <p:nvPr>
            <p:ph type="dt" sz="half" idx="10"/>
          </p:nvPr>
        </p:nvSpPr>
        <p:spPr>
          <a:xfrm>
            <a:off x="457200" y="6248400"/>
            <a:ext cx="1676400" cy="45720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Footer Placeholder 3"/>
          <p:cNvSpPr>
            <a:spLocks noGrp="1" noChangeArrowheads="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noChangeArrowheads="1"/>
          </p:cNvSpPr>
          <p:nvPr>
            <p:ph type="sldNum" sz="quarter" idx="12"/>
          </p:nvPr>
        </p:nvSpPr>
        <p:spPr>
          <a:xfrm>
            <a:off x="6781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0147EF64-8DD9-4DC9-9EAE-1B08BC88C1C4}" type="slidenum">
              <a:rPr lang="en-US" altLang="en-US"/>
              <a:pPr/>
              <a:t>‹#›</a:t>
            </a:fld>
            <a:endParaRPr lang="en-US" altLang="en-US"/>
          </a:p>
        </p:txBody>
      </p:sp>
    </p:spTree>
    <p:extLst>
      <p:ext uri="{BB962C8B-B14F-4D97-AF65-F5344CB8AC3E}">
        <p14:creationId xmlns:p14="http://schemas.microsoft.com/office/powerpoint/2010/main" val="2402725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0"/>
            <a:ext cx="7924800" cy="441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pPr>
              <a:defRPr/>
            </a:pPr>
            <a:fld id="{B81D6BC2-36B1-4E3C-959E-A54619EEB375}" type="slidenum">
              <a:rPr lang="en-US"/>
              <a:pPr>
                <a:defRPr/>
              </a:pPr>
              <a:t>‹#›</a:t>
            </a:fld>
            <a:endParaRPr lang="en-US"/>
          </a:p>
        </p:txBody>
      </p:sp>
    </p:spTree>
    <p:extLst>
      <p:ext uri="{BB962C8B-B14F-4D97-AF65-F5344CB8AC3E}">
        <p14:creationId xmlns:p14="http://schemas.microsoft.com/office/powerpoint/2010/main" val="2391409991"/>
      </p:ext>
    </p:extLst>
  </p:cSld>
  <p:clrMapOvr>
    <a:masterClrMapping/>
  </p:clrMapOvr>
  <p:transition>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746930" y="1830387"/>
            <a:ext cx="82296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4"/>
            <a:r>
              <a:rPr lang="en-US" dirty="0"/>
              <a:t>Fifth level</a:t>
            </a:r>
          </a:p>
        </p:txBody>
      </p:sp>
      <p:sp>
        <p:nvSpPr>
          <p:cNvPr id="13" name="Content Placeholder 2"/>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4" name="Content Placeholder 2"/>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TOPIC TITLE HERE</a:t>
            </a:r>
          </a:p>
        </p:txBody>
      </p:sp>
    </p:spTree>
    <p:extLst>
      <p:ext uri="{BB962C8B-B14F-4D97-AF65-F5344CB8AC3E}">
        <p14:creationId xmlns:p14="http://schemas.microsoft.com/office/powerpoint/2010/main" val="3793167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g Phrase-Word Slide WHITE1">
    <p:spTree>
      <p:nvGrpSpPr>
        <p:cNvPr id="1" name=""/>
        <p:cNvGrpSpPr/>
        <p:nvPr/>
      </p:nvGrpSpPr>
      <p:grpSpPr>
        <a:xfrm>
          <a:off x="0" y="0"/>
          <a:ext cx="0" cy="0"/>
          <a:chOff x="0" y="0"/>
          <a:chExt cx="0" cy="0"/>
        </a:xfrm>
      </p:grpSpPr>
      <p:sp>
        <p:nvSpPr>
          <p:cNvPr id="10" name="Content Placeholder 2"/>
          <p:cNvSpPr>
            <a:spLocks noGrp="1"/>
          </p:cNvSpPr>
          <p:nvPr>
            <p:ph idx="16" hasCustomPrompt="1"/>
          </p:nvPr>
        </p:nvSpPr>
        <p:spPr>
          <a:xfrm>
            <a:off x="651757" y="1734522"/>
            <a:ext cx="7194020" cy="4417350"/>
          </a:xfrm>
          <a:prstGeom prst="rect">
            <a:avLst/>
          </a:prstGeom>
          <a:ln>
            <a:solidFill>
              <a:srgbClr val="FFFFFF"/>
            </a:solidFill>
          </a:ln>
        </p:spPr>
        <p:txBody>
          <a:bodyPr/>
          <a:lstStyle>
            <a:lvl1pPr algn="l">
              <a:lnSpc>
                <a:spcPts val="8400"/>
              </a:lnSpc>
              <a:spcBef>
                <a:spcPts val="0"/>
              </a:spcBef>
              <a:defRPr sz="8000" b="1" baseline="0">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BIG WORD BIG PHRASE</a:t>
            </a:r>
            <a:br>
              <a:rPr lang="en-US" dirty="0"/>
            </a:br>
            <a:r>
              <a:rPr lang="en-US" dirty="0"/>
              <a:t>SLIDE</a:t>
            </a:r>
          </a:p>
        </p:txBody>
      </p:sp>
      <p:sp>
        <p:nvSpPr>
          <p:cNvPr id="11" name="Content Placeholder 2"/>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Tree>
    <p:extLst>
      <p:ext uri="{BB962C8B-B14F-4D97-AF65-F5344CB8AC3E}">
        <p14:creationId xmlns:p14="http://schemas.microsoft.com/office/powerpoint/2010/main" val="110680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Phrase-Word Slide RED">
    <p:spTree>
      <p:nvGrpSpPr>
        <p:cNvPr id="1" name=""/>
        <p:cNvGrpSpPr/>
        <p:nvPr/>
      </p:nvGrpSpPr>
      <p:grpSpPr>
        <a:xfrm>
          <a:off x="0" y="0"/>
          <a:ext cx="0" cy="0"/>
          <a:chOff x="0" y="0"/>
          <a:chExt cx="0" cy="0"/>
        </a:xfrm>
      </p:grpSpPr>
      <p:sp>
        <p:nvSpPr>
          <p:cNvPr id="4" name="Rectangle 3"/>
          <p:cNvSpPr/>
          <p:nvPr userDrawn="1"/>
        </p:nvSpPr>
        <p:spPr>
          <a:xfrm>
            <a:off x="0" y="910167"/>
            <a:ext cx="9144000" cy="5947833"/>
          </a:xfrm>
          <a:prstGeom prst="rect">
            <a:avLst/>
          </a:prstGeom>
          <a:solidFill>
            <a:srgbClr val="B70F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2"/>
          <p:cNvSpPr>
            <a:spLocks noGrp="1"/>
          </p:cNvSpPr>
          <p:nvPr>
            <p:ph idx="15" hasCustomPrompt="1"/>
          </p:nvPr>
        </p:nvSpPr>
        <p:spPr>
          <a:xfrm>
            <a:off x="5573888" y="242139"/>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9" name="Content Placeholder 2"/>
          <p:cNvSpPr>
            <a:spLocks noGrp="1"/>
          </p:cNvSpPr>
          <p:nvPr>
            <p:ph idx="16" hasCustomPrompt="1"/>
          </p:nvPr>
        </p:nvSpPr>
        <p:spPr>
          <a:xfrm>
            <a:off x="651757" y="1734522"/>
            <a:ext cx="7194020" cy="4417350"/>
          </a:xfrm>
          <a:prstGeom prst="rect">
            <a:avLst/>
          </a:prstGeom>
          <a:ln>
            <a:solidFill>
              <a:srgbClr val="BB0000"/>
            </a:solidFill>
          </a:ln>
        </p:spPr>
        <p:txBody>
          <a:bodyPr/>
          <a:lstStyle>
            <a:lvl1pPr algn="l">
              <a:lnSpc>
                <a:spcPts val="8400"/>
              </a:lnSpc>
              <a:spcBef>
                <a:spcPts val="0"/>
              </a:spcBef>
              <a:defRPr sz="8000" b="1"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BIG WORD</a:t>
            </a:r>
          </a:p>
          <a:p>
            <a:pPr lvl="0"/>
            <a:r>
              <a:rPr lang="en-US" dirty="0"/>
              <a:t>BIG PHRASE</a:t>
            </a:r>
            <a:br>
              <a:rPr lang="en-US" dirty="0"/>
            </a:br>
            <a:r>
              <a:rPr lang="en-US" dirty="0"/>
              <a:t>SLIDE</a:t>
            </a:r>
          </a:p>
        </p:txBody>
      </p:sp>
    </p:spTree>
    <p:extLst>
      <p:ext uri="{BB962C8B-B14F-4D97-AF65-F5344CB8AC3E}">
        <p14:creationId xmlns:p14="http://schemas.microsoft.com/office/powerpoint/2010/main" val="1471957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1" name="Content Placeholder 2"/>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3" name="Content Placeholder 2"/>
          <p:cNvSpPr>
            <a:spLocks noGrp="1"/>
          </p:cNvSpPr>
          <p:nvPr>
            <p:ph idx="17" hasCustomPrompt="1"/>
          </p:nvPr>
        </p:nvSpPr>
        <p:spPr>
          <a:xfrm>
            <a:off x="4881010" y="5372665"/>
            <a:ext cx="3392206" cy="1094025"/>
          </a:xfrm>
          <a:prstGeom prst="rect">
            <a:avLst/>
          </a:prstGeom>
          <a:ln>
            <a:solidFill>
              <a:schemeClr val="bg1"/>
            </a:solidFill>
          </a:ln>
        </p:spPr>
        <p:txBody>
          <a:bodyPr/>
          <a:lstStyle>
            <a:lvl1pPr algn="r">
              <a:lnSpc>
                <a:spcPct val="110000"/>
              </a:lnSpc>
              <a:spcBef>
                <a:spcPts val="0"/>
              </a:spcBef>
              <a:defRPr sz="2400" baseline="-25000">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algn="r">
              <a:lnSpc>
                <a:spcPct val="110000"/>
              </a:lnSpc>
            </a:pPr>
            <a:r>
              <a:rPr lang="en-US" sz="2400" dirty="0">
                <a:solidFill>
                  <a:schemeClr val="tx1">
                    <a:lumMod val="75000"/>
                    <a:lumOff val="25000"/>
                  </a:schemeClr>
                </a:solidFill>
                <a:cs typeface="Arial"/>
              </a:rPr>
              <a:t>– </a:t>
            </a:r>
            <a:r>
              <a:rPr lang="en-US" sz="2400" dirty="0" err="1">
                <a:solidFill>
                  <a:schemeClr val="tx1">
                    <a:lumMod val="75000"/>
                    <a:lumOff val="25000"/>
                  </a:schemeClr>
                </a:solidFill>
                <a:cs typeface="Arial"/>
              </a:rPr>
              <a:t>Firstandlast</a:t>
            </a:r>
            <a:r>
              <a:rPr lang="en-US" sz="2400" dirty="0">
                <a:solidFill>
                  <a:schemeClr val="tx1">
                    <a:lumMod val="75000"/>
                    <a:lumOff val="25000"/>
                  </a:schemeClr>
                </a:solidFill>
                <a:cs typeface="Arial"/>
              </a:rPr>
              <a:t> Name</a:t>
            </a:r>
          </a:p>
          <a:p>
            <a:pPr algn="r">
              <a:lnSpc>
                <a:spcPct val="110000"/>
              </a:lnSpc>
            </a:pPr>
            <a:r>
              <a:rPr lang="en-US" sz="1800" dirty="0">
                <a:solidFill>
                  <a:schemeClr val="tx1">
                    <a:lumMod val="60000"/>
                    <a:lumOff val="40000"/>
                  </a:schemeClr>
                </a:solidFill>
                <a:cs typeface="Arial"/>
              </a:rPr>
              <a:t>   Optional title line</a:t>
            </a:r>
            <a:endParaRPr lang="en-US" dirty="0"/>
          </a:p>
        </p:txBody>
      </p:sp>
      <p:sp>
        <p:nvSpPr>
          <p:cNvPr id="14" name="Text Placeholder 13"/>
          <p:cNvSpPr>
            <a:spLocks noGrp="1"/>
          </p:cNvSpPr>
          <p:nvPr>
            <p:ph type="body" sz="quarter" idx="18" hasCustomPrompt="1"/>
          </p:nvPr>
        </p:nvSpPr>
        <p:spPr>
          <a:xfrm>
            <a:off x="944698" y="1734523"/>
            <a:ext cx="7200384" cy="3789978"/>
          </a:xfrm>
          <a:prstGeom prst="rect">
            <a:avLst/>
          </a:prstGeom>
          <a:ln>
            <a:solidFill>
              <a:srgbClr val="FFFFFF"/>
            </a:solidFill>
          </a:ln>
        </p:spPr>
        <p:txBody>
          <a:bodyPr vert="horz"/>
          <a:lstStyle>
            <a:lvl1pPr algn="ctr">
              <a:defRPr lang="en-US" sz="3200" b="0" smtClean="0">
                <a:solidFill>
                  <a:srgbClr val="BB0032"/>
                </a:solidFill>
                <a:cs typeface="Arial"/>
              </a:defRPr>
            </a:lvl1pPr>
          </a:lstStyle>
          <a:p>
            <a:pPr lvl="0"/>
            <a:r>
              <a:rPr lang="en-US" sz="6500" b="0" dirty="0">
                <a:solidFill>
                  <a:srgbClr val="BB0032"/>
                </a:solidFill>
                <a:latin typeface="+mj-lt"/>
                <a:cs typeface="Arial"/>
              </a:rPr>
              <a:t>“Notable quotes</a:t>
            </a:r>
            <a:br>
              <a:rPr lang="en-US" sz="6500" b="0" dirty="0">
                <a:solidFill>
                  <a:srgbClr val="BB0032"/>
                </a:solidFill>
                <a:latin typeface="+mj-lt"/>
                <a:cs typeface="Arial"/>
              </a:rPr>
            </a:br>
            <a:r>
              <a:rPr lang="en-US" sz="6500" b="0" dirty="0">
                <a:solidFill>
                  <a:srgbClr val="BB0032"/>
                </a:solidFill>
                <a:latin typeface="+mj-lt"/>
                <a:cs typeface="Arial"/>
              </a:rPr>
              <a:t>goes right here,</a:t>
            </a:r>
            <a:br>
              <a:rPr lang="en-US" sz="6500" b="0" dirty="0">
                <a:solidFill>
                  <a:srgbClr val="BB0032"/>
                </a:solidFill>
                <a:latin typeface="+mj-lt"/>
                <a:cs typeface="Arial"/>
              </a:rPr>
            </a:br>
            <a:r>
              <a:rPr lang="en-US" sz="6500" b="0" dirty="0">
                <a:solidFill>
                  <a:srgbClr val="BB0032"/>
                </a:solidFill>
                <a:latin typeface="+mj-lt"/>
                <a:cs typeface="Arial"/>
              </a:rPr>
              <a:t>yes right here.”</a:t>
            </a:r>
            <a:endParaRPr lang="en-US" dirty="0"/>
          </a:p>
        </p:txBody>
      </p:sp>
    </p:spTree>
    <p:extLst>
      <p:ext uri="{BB962C8B-B14F-4D97-AF65-F5344CB8AC3E}">
        <p14:creationId xmlns:p14="http://schemas.microsoft.com/office/powerpoint/2010/main" val="1627922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hoto Sli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923936"/>
            <a:ext cx="9144000" cy="5934064"/>
          </a:xfrm>
          <a:prstGeom prst="rect">
            <a:avLst/>
          </a:prstGeom>
        </p:spPr>
        <p:txBody>
          <a:bodyPr vert="horz"/>
          <a:lstStyle>
            <a:lvl1pPr>
              <a:defRPr>
                <a:solidFill>
                  <a:schemeClr val="bg1">
                    <a:lumMod val="75000"/>
                  </a:schemeClr>
                </a:solidFill>
              </a:defRPr>
            </a:lvl1pPr>
          </a:lstStyle>
          <a:p>
            <a:r>
              <a:rPr lang="en-US" dirty="0"/>
              <a:t>Full slide picture</a:t>
            </a:r>
          </a:p>
        </p:txBody>
      </p:sp>
      <p:sp>
        <p:nvSpPr>
          <p:cNvPr id="11" name="Content Placeholder 2"/>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2" name="Content Placeholder 2"/>
          <p:cNvSpPr>
            <a:spLocks noGrp="1"/>
          </p:cNvSpPr>
          <p:nvPr>
            <p:ph idx="14"/>
          </p:nvPr>
        </p:nvSpPr>
        <p:spPr>
          <a:xfrm>
            <a:off x="4868540" y="1436104"/>
            <a:ext cx="3998889" cy="1695866"/>
          </a:xfrm>
          <a:prstGeom prst="rect">
            <a:avLst/>
          </a:prstGeom>
          <a:ln w="38100" cmpd="sng">
            <a:solidFill>
              <a:schemeClr val="tx1">
                <a:lumMod val="50000"/>
                <a:lumOff val="50000"/>
              </a:schemeClr>
            </a:solidFill>
          </a:ln>
          <a:effectLst/>
        </p:spPr>
        <p:txBody>
          <a:bodyPr/>
          <a:lstStyle>
            <a:lvl1pPr marL="91440">
              <a:lnSpc>
                <a:spcPts val="3440"/>
              </a:lnSpc>
              <a:spcBef>
                <a:spcPts val="0"/>
              </a:spcBef>
              <a:defRPr sz="2000" b="1">
                <a:solidFill>
                  <a:srgbClr val="BB0000"/>
                </a:solidFill>
              </a:defRPr>
            </a:lvl1pPr>
            <a:lvl2pPr marL="91440" indent="182880">
              <a:spcBef>
                <a:spcPts val="200"/>
              </a:spcBef>
              <a:spcAft>
                <a:spcPts val="0"/>
              </a:spcAft>
              <a:buClr>
                <a:srgbClr val="BB0000"/>
              </a:buClr>
              <a:buFont typeface="Arial"/>
              <a:buChar char="•"/>
              <a:defRPr sz="1600">
                <a:solidFill>
                  <a:schemeClr val="tx1">
                    <a:lumMod val="65000"/>
                    <a:lumOff val="35000"/>
                  </a:schemeClr>
                </a:solidFill>
              </a:defRPr>
            </a:lvl2pPr>
            <a:lvl3pPr marL="91440" indent="182880">
              <a:spcBef>
                <a:spcPts val="200"/>
              </a:spcBef>
              <a:spcAft>
                <a:spcPts val="0"/>
              </a:spcAft>
              <a:buClr>
                <a:srgbClr val="BB0000"/>
              </a:buClr>
              <a:defRPr sz="1600">
                <a:solidFill>
                  <a:schemeClr val="tx1">
                    <a:lumMod val="65000"/>
                    <a:lumOff val="35000"/>
                  </a:schemeClr>
                </a:solidFill>
              </a:defRPr>
            </a:lvl3pPr>
            <a:lvl5pPr marL="502920" indent="0">
              <a:spcBef>
                <a:spcPts val="350"/>
              </a:spcBef>
              <a:buFont typeface="Arial"/>
              <a:buNone/>
              <a:defRPr sz="18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2"/>
            <a:r>
              <a:rPr lang="en-US" dirty="0"/>
              <a:t>Fifth level</a:t>
            </a:r>
          </a:p>
        </p:txBody>
      </p:sp>
    </p:spTree>
    <p:extLst>
      <p:ext uri="{BB962C8B-B14F-4D97-AF65-F5344CB8AC3E}">
        <p14:creationId xmlns:p14="http://schemas.microsoft.com/office/powerpoint/2010/main" val="3201747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Text Sli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923936"/>
            <a:ext cx="3883850" cy="5934064"/>
          </a:xfrm>
          <a:prstGeom prst="rect">
            <a:avLst/>
          </a:prstGeom>
        </p:spPr>
        <p:txBody>
          <a:bodyPr vert="horz"/>
          <a:lstStyle>
            <a:lvl1pPr>
              <a:defRPr>
                <a:solidFill>
                  <a:srgbClr val="BFBFBF"/>
                </a:solidFill>
              </a:defRPr>
            </a:lvl1pPr>
          </a:lstStyle>
          <a:p>
            <a:r>
              <a:rPr lang="en-US" dirty="0"/>
              <a:t>½ slide picture</a:t>
            </a:r>
          </a:p>
        </p:txBody>
      </p:sp>
      <p:sp>
        <p:nvSpPr>
          <p:cNvPr id="8" name="Content Placeholder 2"/>
          <p:cNvSpPr>
            <a:spLocks noGrp="1"/>
          </p:cNvSpPr>
          <p:nvPr>
            <p:ph idx="14"/>
          </p:nvPr>
        </p:nvSpPr>
        <p:spPr>
          <a:xfrm>
            <a:off x="4137592" y="1830387"/>
            <a:ext cx="4701503" cy="4525963"/>
          </a:xfrm>
          <a:prstGeom prst="rect">
            <a:avLst/>
          </a:prstGeom>
          <a:ln>
            <a:solidFill>
              <a:srgbClr val="FFFFFF"/>
            </a:solidFill>
          </a:ln>
        </p:spPr>
        <p:txBody>
          <a:bodyPr/>
          <a:lstStyle>
            <a:lvl1pPr>
              <a:lnSpc>
                <a:spcPts val="3440"/>
              </a:lnSpc>
              <a:spcBef>
                <a:spcPts val="0"/>
              </a:spcBef>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4"/>
            <a:r>
              <a:rPr lang="en-US" dirty="0"/>
              <a:t>Fifth level</a:t>
            </a:r>
          </a:p>
        </p:txBody>
      </p:sp>
      <p:sp>
        <p:nvSpPr>
          <p:cNvPr id="12" name="Content Placeholder 2"/>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3" name="Content Placeholder 2"/>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TOPIC TITLE HERE</a:t>
            </a:r>
          </a:p>
        </p:txBody>
      </p:sp>
    </p:spTree>
    <p:extLst>
      <p:ext uri="{BB962C8B-B14F-4D97-AF65-F5344CB8AC3E}">
        <p14:creationId xmlns:p14="http://schemas.microsoft.com/office/powerpoint/2010/main" val="1673681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2"/>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5" name="Content Placeholder 2"/>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TOPIC TITLE HERE</a:t>
            </a:r>
          </a:p>
        </p:txBody>
      </p:sp>
      <p:sp>
        <p:nvSpPr>
          <p:cNvPr id="6" name="Content Placeholder 2"/>
          <p:cNvSpPr>
            <a:spLocks noGrp="1"/>
          </p:cNvSpPr>
          <p:nvPr>
            <p:ph idx="14"/>
          </p:nvPr>
        </p:nvSpPr>
        <p:spPr>
          <a:xfrm>
            <a:off x="1400403" y="1830387"/>
            <a:ext cx="6527582" cy="4525963"/>
          </a:xfrm>
          <a:prstGeom prst="rect">
            <a:avLst/>
          </a:prstGeom>
          <a:ln>
            <a:solidFill>
              <a:srgbClr val="FFFFFF"/>
            </a:solidFill>
          </a:ln>
        </p:spPr>
        <p:txBody>
          <a:bodyPr/>
          <a:lstStyle>
            <a:lvl1pPr algn="ctr">
              <a:lnSpc>
                <a:spcPts val="3440"/>
              </a:lnSpc>
              <a:spcBef>
                <a:spcPts val="0"/>
              </a:spcBef>
              <a:defRPr>
                <a:solidFill>
                  <a:schemeClr val="bg1">
                    <a:lumMod val="7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endParaRPr lang="en-US" dirty="0"/>
          </a:p>
          <a:p>
            <a:pPr lvl="0"/>
            <a:endParaRPr lang="en-US" dirty="0"/>
          </a:p>
          <a:p>
            <a:pPr lvl="0"/>
            <a:endParaRPr lang="en-US" dirty="0"/>
          </a:p>
          <a:p>
            <a:pPr lvl="0"/>
            <a:endParaRPr lang="en-US" dirty="0"/>
          </a:p>
          <a:p>
            <a:pPr lvl="0"/>
            <a:r>
              <a:rPr lang="en-US" dirty="0"/>
              <a:t>chart/graph/table</a:t>
            </a:r>
          </a:p>
        </p:txBody>
      </p:sp>
    </p:spTree>
    <p:extLst>
      <p:ext uri="{BB962C8B-B14F-4D97-AF65-F5344CB8AC3E}">
        <p14:creationId xmlns:p14="http://schemas.microsoft.com/office/powerpoint/2010/main" val="38332825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TextBox 6"/>
          <p:cNvSpPr txBox="1">
            <a:spLocks noChangeArrowheads="1"/>
          </p:cNvSpPr>
          <p:nvPr userDrawn="1"/>
        </p:nvSpPr>
        <p:spPr bwMode="auto">
          <a:xfrm>
            <a:off x="6483350" y="244475"/>
            <a:ext cx="2436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dirty="0">
                <a:solidFill>
                  <a:schemeClr val="bg1"/>
                </a:solidFill>
              </a:rPr>
              <a:t>Career Counseling and Support Services</a:t>
            </a:r>
          </a:p>
        </p:txBody>
      </p:sp>
      <p:sp>
        <p:nvSpPr>
          <p:cNvPr id="8" name="Content Placeholder 7"/>
          <p:cNvSpPr>
            <a:spLocks noGrp="1"/>
          </p:cNvSpPr>
          <p:nvPr>
            <p:ph sz="quarter" idx="1"/>
          </p:nvPr>
        </p:nvSpPr>
        <p:spPr>
          <a:xfrm>
            <a:off x="914400" y="1447800"/>
            <a:ext cx="7772400"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a:xfrm>
            <a:off x="6172200" y="6191250"/>
            <a:ext cx="2476500" cy="476250"/>
          </a:xfrm>
          <a:prstGeom prst="rect">
            <a:avLst/>
          </a:prstGeom>
        </p:spPr>
        <p:txBody>
          <a:bodyPr/>
          <a:lstStyle>
            <a:lvl1pPr fontAlgn="auto">
              <a:spcBef>
                <a:spcPts val="0"/>
              </a:spcBef>
              <a:spcAft>
                <a:spcPts val="0"/>
              </a:spcAft>
              <a:defRPr>
                <a:latin typeface="+mn-lt"/>
                <a:cs typeface="+mn-cs"/>
              </a:defRPr>
            </a:lvl1pPr>
          </a:lstStyle>
          <a:p>
            <a:pPr>
              <a:defRPr/>
            </a:pPr>
            <a:fld id="{AD6EAFA2-B09F-4946-B1EA-AF72785C657F}" type="datetime1">
              <a:rPr lang="en-US"/>
              <a:pPr>
                <a:defRPr/>
              </a:pPr>
              <a:t>2/11/2021</a:t>
            </a:fld>
            <a:endParaRPr lang="en-US" dirty="0"/>
          </a:p>
        </p:txBody>
      </p:sp>
      <p:sp>
        <p:nvSpPr>
          <p:cNvPr id="5" name="Footer Placeholder 2"/>
          <p:cNvSpPr>
            <a:spLocks noGrp="1"/>
          </p:cNvSpPr>
          <p:nvPr>
            <p:ph type="ftr" sz="quarter" idx="11"/>
          </p:nvPr>
        </p:nvSpPr>
        <p:spPr>
          <a:xfrm>
            <a:off x="914400" y="6172200"/>
            <a:ext cx="3962400" cy="45720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22"/>
          <p:cNvSpPr>
            <a:spLocks noGrp="1"/>
          </p:cNvSpPr>
          <p:nvPr>
            <p:ph type="sldNum" sz="quarter" idx="12"/>
          </p:nvPr>
        </p:nvSpPr>
        <p:spPr>
          <a:xfrm>
            <a:off x="146050" y="6210300"/>
            <a:ext cx="457200" cy="457200"/>
          </a:xfrm>
          <a:prstGeom prst="ellipse">
            <a:avLst/>
          </a:prstGeom>
        </p:spPr>
        <p:txBody>
          <a:bodyPr vert="horz" wrap="square" lIns="91440" tIns="45720" rIns="91440" bIns="45720" numCol="1" anchor="t" anchorCtr="0" compatLnSpc="1">
            <a:prstTxWarp prst="textNoShape">
              <a:avLst/>
            </a:prstTxWarp>
          </a:bodyPr>
          <a:lstStyle>
            <a:lvl1pPr>
              <a:defRPr/>
            </a:lvl1pPr>
          </a:lstStyle>
          <a:p>
            <a:fld id="{29E93FFA-D5D8-42C3-9EAA-917A3810C364}" type="slidenum">
              <a:rPr lang="en-US" altLang="en-US"/>
              <a:pPr/>
              <a:t>‹#›</a:t>
            </a:fld>
            <a:endParaRPr lang="en-US" altLang="en-US"/>
          </a:p>
        </p:txBody>
      </p:sp>
    </p:spTree>
    <p:extLst>
      <p:ext uri="{BB962C8B-B14F-4D97-AF65-F5344CB8AC3E}">
        <p14:creationId xmlns:p14="http://schemas.microsoft.com/office/powerpoint/2010/main" val="11880285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emf"/><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3399374"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F0D8E7B-AF3B-B444-8E74-E549FC814F53}" type="datetimeFigureOut">
              <a:rPr lang="en-US" smtClean="0"/>
              <a:pPr/>
              <a:t>2/11/2021</a:t>
            </a:fld>
            <a:endParaRPr lang="en-US"/>
          </a:p>
        </p:txBody>
      </p:sp>
      <p:sp>
        <p:nvSpPr>
          <p:cNvPr id="7" name="Rectangle 6"/>
          <p:cNvSpPr/>
          <p:nvPr/>
        </p:nvSpPr>
        <p:spPr>
          <a:xfrm>
            <a:off x="0" y="2974444"/>
            <a:ext cx="9144000" cy="2962806"/>
          </a:xfrm>
          <a:prstGeom prst="rect">
            <a:avLst/>
          </a:prstGeom>
          <a:solidFill>
            <a:srgbClr val="B70F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a:stretch>
            <a:fillRect/>
          </a:stretch>
        </p:blipFill>
        <p:spPr>
          <a:xfrm>
            <a:off x="1365248" y="1609145"/>
            <a:ext cx="6424083" cy="915774"/>
          </a:xfrm>
          <a:prstGeom prst="rect">
            <a:avLst/>
          </a:prstGeom>
        </p:spPr>
      </p:pic>
    </p:spTree>
    <p:extLst>
      <p:ext uri="{BB962C8B-B14F-4D97-AF65-F5344CB8AC3E}">
        <p14:creationId xmlns:p14="http://schemas.microsoft.com/office/powerpoint/2010/main" val="1701082130"/>
      </p:ext>
    </p:extLst>
  </p:cSld>
  <p:clrMap bg1="lt1" tx1="dk1" bg2="lt2" tx2="dk2" accent1="accent1" accent2="accent2" accent3="accent3" accent4="accent4" accent5="accent5" accent6="accent6" hlink="hlink" folHlink="folHlink"/>
  <p:sldLayoutIdLst>
    <p:sldLayoutId id="214748367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910167"/>
          </a:xfrm>
          <a:prstGeom prst="rect">
            <a:avLst/>
          </a:prstGeom>
          <a:solidFill>
            <a:srgbClr val="B70F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a:stretch>
            <a:fillRect/>
          </a:stretch>
        </p:blipFill>
        <p:spPr>
          <a:xfrm>
            <a:off x="306917" y="197908"/>
            <a:ext cx="3284042" cy="468151"/>
          </a:xfrm>
          <a:prstGeom prst="rect">
            <a:avLst/>
          </a:prstGeom>
        </p:spPr>
      </p:pic>
    </p:spTree>
    <p:extLst>
      <p:ext uri="{BB962C8B-B14F-4D97-AF65-F5344CB8AC3E}">
        <p14:creationId xmlns:p14="http://schemas.microsoft.com/office/powerpoint/2010/main" val="4027036291"/>
      </p:ext>
    </p:extLst>
  </p:cSld>
  <p:clrMap bg1="lt1" tx1="dk1" bg2="lt2" tx2="dk2" accent1="accent1" accent2="accent2" accent3="accent3" accent4="accent4" accent5="accent5" accent6="accent6" hlink="hlink" folHlink="folHlink"/>
  <p:sldLayoutIdLst>
    <p:sldLayoutId id="2147483752" r:id="rId1"/>
    <p:sldLayoutId id="2147483754" r:id="rId2"/>
    <p:sldLayoutId id="2147483769" r:id="rId3"/>
    <p:sldLayoutId id="2147483767" r:id="rId4"/>
    <p:sldLayoutId id="2147483758" r:id="rId5"/>
    <p:sldLayoutId id="2147483768" r:id="rId6"/>
    <p:sldLayoutId id="2147483763" r:id="rId7"/>
    <p:sldLayoutId id="2147483770" r:id="rId8"/>
    <p:sldLayoutId id="2147483771" r:id="rId9"/>
    <p:sldLayoutId id="2147483774" r:id="rId10"/>
    <p:sldLayoutId id="214748377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0" indent="-228600" algn="l" defTabSz="457200" rtl="0" eaLnBrk="1" latinLnBrk="0" hangingPunct="1">
        <a:spcBef>
          <a:spcPts val="500"/>
        </a:spcBef>
        <a:buFont typeface="Arial"/>
        <a:buChar char="•"/>
        <a:defRPr sz="2400" kern="1200">
          <a:solidFill>
            <a:schemeClr val="tx1"/>
          </a:solidFill>
          <a:latin typeface="+mn-lt"/>
          <a:ea typeface="+mn-ea"/>
          <a:cs typeface="+mn-cs"/>
        </a:defRPr>
      </a:lvl3pPr>
      <a:lvl4pPr marL="548640" indent="0" algn="l" defTabSz="457200" rtl="0" eaLnBrk="1" latinLnBrk="0" hangingPunct="1">
        <a:spcBef>
          <a:spcPts val="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hyperlink" Target="mailto:Wilhelm.118@osu.edu" TargetMode="External"/><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hyperlink" Target="http://www.careerconnection.osu.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exploration.osu.edu/current-students/what-can-i-do-with-a-major-in"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566707" y="3093397"/>
            <a:ext cx="8093413" cy="552169"/>
          </a:xfrm>
          <a:prstGeom prst="rect">
            <a:avLst/>
          </a:prstGeom>
        </p:spPr>
        <p:txBody>
          <a:bodyPr/>
          <a:lstStyle>
            <a:lvl1pPr marL="0" indent="0" algn="ctr" defTabSz="457200" rtl="0" eaLnBrk="1" latinLnBrk="0" hangingPunct="1">
              <a:spcBef>
                <a:spcPct val="20000"/>
              </a:spcBef>
              <a:buFont typeface="Arial"/>
              <a:buNone/>
              <a:defRPr sz="4000" kern="1200" baseline="0">
                <a:solidFill>
                  <a:schemeClr val="bg1"/>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800" b="1" dirty="0"/>
              <a:t>From C.V to Resume</a:t>
            </a:r>
          </a:p>
          <a:p>
            <a:endParaRPr lang="en-US" sz="2800" b="1" dirty="0"/>
          </a:p>
        </p:txBody>
      </p:sp>
      <p:sp>
        <p:nvSpPr>
          <p:cNvPr id="4" name="Subtitle 2"/>
          <p:cNvSpPr txBox="1">
            <a:spLocks/>
          </p:cNvSpPr>
          <p:nvPr/>
        </p:nvSpPr>
        <p:spPr>
          <a:xfrm>
            <a:off x="1413013" y="3645566"/>
            <a:ext cx="6400800" cy="2074298"/>
          </a:xfrm>
          <a:prstGeom prst="rect">
            <a:avLst/>
          </a:prstGeom>
        </p:spPr>
        <p:txBody>
          <a:bodyPr/>
          <a:lstStyle>
            <a:lvl1pPr marL="0" indent="0" algn="ctr" defTabSz="457200" rtl="0" eaLnBrk="1" latinLnBrk="0" hangingPunct="1">
              <a:spcBef>
                <a:spcPct val="20000"/>
              </a:spcBef>
              <a:buFont typeface="Arial"/>
              <a:buNone/>
              <a:defRPr sz="4000" kern="1200" baseline="0">
                <a:solidFill>
                  <a:schemeClr val="bg1"/>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dirty="0"/>
              <a:t>Career Counseling and Support Services</a:t>
            </a:r>
          </a:p>
          <a:p>
            <a:r>
              <a:rPr lang="en-US" sz="2000" dirty="0"/>
              <a:t>The Ohio State University</a:t>
            </a:r>
          </a:p>
          <a:p>
            <a:r>
              <a:rPr lang="en-US" sz="2000" dirty="0"/>
              <a:t>1640 Neil Avenue, Second Floor</a:t>
            </a:r>
          </a:p>
          <a:p>
            <a:r>
              <a:rPr lang="en-US" sz="2000" dirty="0"/>
              <a:t>Younkin Success Center</a:t>
            </a:r>
          </a:p>
          <a:p>
            <a:r>
              <a:rPr lang="en-US" sz="2000" dirty="0"/>
              <a:t>614-688-2898</a:t>
            </a:r>
          </a:p>
          <a:p>
            <a:r>
              <a:rPr lang="en-US" sz="2000" dirty="0"/>
              <a:t>ccss.osu.edu</a:t>
            </a:r>
          </a:p>
        </p:txBody>
      </p:sp>
    </p:spTree>
    <p:extLst>
      <p:ext uri="{BB962C8B-B14F-4D97-AF65-F5344CB8AC3E}">
        <p14:creationId xmlns:p14="http://schemas.microsoft.com/office/powerpoint/2010/main" val="2284477403"/>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81000" y="1828800"/>
            <a:ext cx="7924800" cy="5078413"/>
          </a:xfrm>
          <a:prstGeom prst="rect">
            <a:avLst/>
          </a:prstGeom>
          <a:noFill/>
          <a:ln>
            <a:noFill/>
          </a:ln>
        </p:spPr>
        <p:txBody>
          <a:bodyPr>
            <a:spAutoFit/>
          </a:bodyPr>
          <a:lstStyle>
            <a:lvl1pPr marL="342900" indent="-342900">
              <a:defRPr b="1">
                <a:solidFill>
                  <a:schemeClr val="tx1"/>
                </a:solidFill>
                <a:latin typeface="Times New Roman" pitchFamily="18" charset="0"/>
              </a:defRPr>
            </a:lvl1pPr>
            <a:lvl2pPr marL="800100" indent="-342900">
              <a:defRPr b="1">
                <a:solidFill>
                  <a:schemeClr val="tx1"/>
                </a:solidFill>
                <a:latin typeface="Times New Roman" pitchFamily="18" charset="0"/>
              </a:defRPr>
            </a:lvl2pPr>
            <a:lvl3pPr marL="1257300" indent="-3429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fontAlgn="auto">
              <a:spcBef>
                <a:spcPct val="50000"/>
              </a:spcBef>
              <a:spcAft>
                <a:spcPts val="0"/>
              </a:spcAft>
              <a:buFont typeface="Arial" panose="020B0604020202020204" pitchFamily="34" charset="0"/>
              <a:buChar char="•"/>
              <a:defRPr/>
            </a:pPr>
            <a:r>
              <a:rPr lang="en-US" altLang="en-US" sz="2400" b="0" dirty="0">
                <a:latin typeface="+mn-lt"/>
                <a:cs typeface="+mn-cs"/>
              </a:rPr>
              <a:t>National Association of Colleges and Employers</a:t>
            </a:r>
          </a:p>
          <a:p>
            <a:pPr lvl="1" fontAlgn="auto">
              <a:spcBef>
                <a:spcPct val="50000"/>
              </a:spcBef>
              <a:spcAft>
                <a:spcPts val="0"/>
              </a:spcAft>
              <a:buFont typeface="Arial" panose="020B0604020202020204" pitchFamily="34" charset="0"/>
              <a:buChar char="•"/>
              <a:defRPr/>
            </a:pPr>
            <a:r>
              <a:rPr lang="en-US" altLang="en-US" sz="2400" b="0" dirty="0">
                <a:latin typeface="+mn-lt"/>
                <a:cs typeface="+mn-cs"/>
              </a:rPr>
              <a:t>NACE Job Outlook Survey 2014</a:t>
            </a:r>
          </a:p>
          <a:p>
            <a:pPr lvl="1" fontAlgn="auto">
              <a:spcBef>
                <a:spcPct val="50000"/>
              </a:spcBef>
              <a:spcAft>
                <a:spcPts val="0"/>
              </a:spcAft>
              <a:buFont typeface="Arial" panose="020B0604020202020204" pitchFamily="34" charset="0"/>
              <a:buChar char="•"/>
              <a:defRPr/>
            </a:pPr>
            <a:r>
              <a:rPr lang="en-US" altLang="en-US" sz="2400" b="0" dirty="0">
                <a:latin typeface="+mn-lt"/>
                <a:cs typeface="+mn-cs"/>
              </a:rPr>
              <a:t>Employers Rate the importance of candidate skill/qualities</a:t>
            </a:r>
          </a:p>
          <a:p>
            <a:pPr marL="1485900" lvl="2" indent="-457200" fontAlgn="auto">
              <a:spcBef>
                <a:spcPct val="50000"/>
              </a:spcBef>
              <a:spcAft>
                <a:spcPts val="0"/>
              </a:spcAft>
              <a:buFont typeface="+mj-lt"/>
              <a:buAutoNum type="arabicPeriod"/>
              <a:defRPr/>
            </a:pPr>
            <a:r>
              <a:rPr lang="en-US" altLang="en-US" sz="2400" b="0" dirty="0">
                <a:latin typeface="+mn-lt"/>
                <a:cs typeface="+mn-cs"/>
              </a:rPr>
              <a:t>Ability to work in a team structure</a:t>
            </a:r>
          </a:p>
          <a:p>
            <a:pPr marL="1485900" lvl="2" indent="-457200" fontAlgn="auto">
              <a:spcBef>
                <a:spcPct val="50000"/>
              </a:spcBef>
              <a:spcAft>
                <a:spcPts val="0"/>
              </a:spcAft>
              <a:buFont typeface="+mj-lt"/>
              <a:buAutoNum type="arabicPeriod"/>
              <a:defRPr/>
            </a:pPr>
            <a:r>
              <a:rPr lang="en-US" altLang="en-US" sz="2400" b="0" dirty="0">
                <a:latin typeface="+mn-lt"/>
                <a:cs typeface="+mn-cs"/>
              </a:rPr>
              <a:t>Ability to make decisions and solve problems</a:t>
            </a:r>
          </a:p>
          <a:p>
            <a:pPr marL="1485900" lvl="2" indent="-457200" fontAlgn="auto">
              <a:spcBef>
                <a:spcPct val="50000"/>
              </a:spcBef>
              <a:spcAft>
                <a:spcPts val="0"/>
              </a:spcAft>
              <a:buFont typeface="+mj-lt"/>
              <a:buAutoNum type="arabicPeriod"/>
              <a:defRPr/>
            </a:pPr>
            <a:r>
              <a:rPr lang="en-US" altLang="en-US" sz="2400" b="0" dirty="0">
                <a:latin typeface="+mn-lt"/>
                <a:cs typeface="+mn-cs"/>
              </a:rPr>
              <a:t>Ability to plan organize and prioritize work</a:t>
            </a:r>
          </a:p>
          <a:p>
            <a:pPr marL="1485900" lvl="2" indent="-457200" fontAlgn="auto">
              <a:spcBef>
                <a:spcPct val="50000"/>
              </a:spcBef>
              <a:spcAft>
                <a:spcPts val="0"/>
              </a:spcAft>
              <a:buFont typeface="+mj-lt"/>
              <a:buAutoNum type="arabicPeriod"/>
              <a:defRPr/>
            </a:pPr>
            <a:r>
              <a:rPr lang="en-US" altLang="en-US" sz="2400" b="0" dirty="0">
                <a:latin typeface="+mn-lt"/>
                <a:cs typeface="+mn-cs"/>
              </a:rPr>
              <a:t>Ability to verbally communicate with persons inside and outside of the organization</a:t>
            </a:r>
          </a:p>
          <a:p>
            <a:pPr marL="1828800" lvl="3" indent="-457200" fontAlgn="auto">
              <a:spcBef>
                <a:spcPct val="50000"/>
              </a:spcBef>
              <a:spcAft>
                <a:spcPts val="0"/>
              </a:spcAft>
              <a:buFont typeface="+mj-lt"/>
              <a:buAutoNum type="arabicPeriod"/>
              <a:defRPr/>
            </a:pPr>
            <a:endParaRPr lang="en-US" altLang="en-US" sz="2400" b="0" dirty="0">
              <a:latin typeface="+mn-lt"/>
              <a:cs typeface="+mn-cs"/>
            </a:endParaRPr>
          </a:p>
        </p:txBody>
      </p:sp>
      <p:sp>
        <p:nvSpPr>
          <p:cNvPr id="10243" name="Text Box 3"/>
          <p:cNvSpPr txBox="1">
            <a:spLocks noChangeArrowheads="1"/>
          </p:cNvSpPr>
          <p:nvPr/>
        </p:nvSpPr>
        <p:spPr bwMode="auto">
          <a:xfrm>
            <a:off x="381000" y="990600"/>
            <a:ext cx="8153400" cy="707886"/>
          </a:xfrm>
          <a:prstGeom prst="rect">
            <a:avLst/>
          </a:prstGeom>
          <a:noFill/>
          <a:ln>
            <a:noFill/>
          </a:ln>
        </p:spPr>
        <p:txBody>
          <a:bodyPr>
            <a:spAutoFit/>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lgn="ctr" fontAlgn="auto">
              <a:spcBef>
                <a:spcPct val="50000"/>
              </a:spcBef>
              <a:spcAft>
                <a:spcPts val="0"/>
              </a:spcAft>
              <a:defRPr/>
            </a:pPr>
            <a:r>
              <a:rPr lang="en-US" altLang="en-US" sz="4000" b="0" dirty="0">
                <a:solidFill>
                  <a:schemeClr val="tx2"/>
                </a:solidFill>
                <a:latin typeface="+mn-lt"/>
                <a:cs typeface="+mn-cs"/>
              </a:rPr>
              <a:t>Do employers really want this?</a:t>
            </a:r>
          </a:p>
        </p:txBody>
      </p:sp>
    </p:spTree>
    <p:extLst>
      <p:ext uri="{BB962C8B-B14F-4D97-AF65-F5344CB8AC3E}">
        <p14:creationId xmlns:p14="http://schemas.microsoft.com/office/powerpoint/2010/main" val="3875042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bwMode="auto">
          <a:xfrm>
            <a:off x="3387436" y="1956953"/>
            <a:ext cx="1392382" cy="356253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buFont typeface="Wingdings" pitchFamily="2" charset="2"/>
              <a:buNone/>
              <a:defRPr/>
            </a:pPr>
            <a:r>
              <a:rPr lang="en-US" altLang="en-US" i="1" dirty="0"/>
              <a:t>Job A</a:t>
            </a:r>
          </a:p>
          <a:p>
            <a:pPr algn="ctr" eaLnBrk="1" hangingPunct="1">
              <a:lnSpc>
                <a:spcPct val="80000"/>
              </a:lnSpc>
              <a:buFont typeface="Wingdings" pitchFamily="2" charset="2"/>
              <a:buNone/>
              <a:defRPr/>
            </a:pPr>
            <a:r>
              <a:rPr lang="en-US" altLang="en-US" i="1" dirty="0">
                <a:solidFill>
                  <a:srgbClr val="FF0000"/>
                </a:solidFill>
              </a:rPr>
              <a:t>1</a:t>
            </a:r>
          </a:p>
          <a:p>
            <a:pPr algn="ctr" eaLnBrk="1" hangingPunct="1">
              <a:lnSpc>
                <a:spcPct val="80000"/>
              </a:lnSpc>
              <a:buFont typeface="Wingdings" pitchFamily="2" charset="2"/>
              <a:buNone/>
              <a:defRPr/>
            </a:pPr>
            <a:r>
              <a:rPr lang="en-US" altLang="en-US" i="1" dirty="0">
                <a:solidFill>
                  <a:srgbClr val="FF0000"/>
                </a:solidFill>
              </a:rPr>
              <a:t>2</a:t>
            </a:r>
          </a:p>
          <a:p>
            <a:pPr algn="ctr" eaLnBrk="1" hangingPunct="1">
              <a:lnSpc>
                <a:spcPct val="80000"/>
              </a:lnSpc>
              <a:buFont typeface="Wingdings" pitchFamily="2" charset="2"/>
              <a:buNone/>
              <a:defRPr/>
            </a:pPr>
            <a:r>
              <a:rPr lang="en-US" altLang="en-US" i="1" dirty="0">
                <a:solidFill>
                  <a:srgbClr val="FF0000"/>
                </a:solidFill>
              </a:rPr>
              <a:t>3</a:t>
            </a:r>
          </a:p>
          <a:p>
            <a:pPr algn="ctr" eaLnBrk="1" hangingPunct="1">
              <a:lnSpc>
                <a:spcPct val="80000"/>
              </a:lnSpc>
              <a:buFont typeface="Wingdings" pitchFamily="2" charset="2"/>
              <a:buNone/>
              <a:defRPr/>
            </a:pPr>
            <a:endParaRPr lang="en-US" altLang="en-US" i="1" strike="sngStrike" dirty="0"/>
          </a:p>
          <a:p>
            <a:pPr algn="ctr" eaLnBrk="1" hangingPunct="1">
              <a:lnSpc>
                <a:spcPct val="80000"/>
              </a:lnSpc>
              <a:buFont typeface="Wingdings" pitchFamily="2" charset="2"/>
              <a:buNone/>
              <a:defRPr/>
            </a:pPr>
            <a:r>
              <a:rPr lang="en-US" altLang="en-US" i="1" strike="sngStrike" dirty="0"/>
              <a:t>4</a:t>
            </a:r>
          </a:p>
          <a:p>
            <a:pPr algn="ctr" eaLnBrk="1" hangingPunct="1">
              <a:lnSpc>
                <a:spcPct val="80000"/>
              </a:lnSpc>
              <a:buFont typeface="Wingdings" pitchFamily="2" charset="2"/>
              <a:buNone/>
              <a:defRPr/>
            </a:pPr>
            <a:r>
              <a:rPr lang="en-US" altLang="en-US" i="1" strike="sngStrike" dirty="0"/>
              <a:t>5</a:t>
            </a:r>
          </a:p>
          <a:p>
            <a:pPr algn="ctr" eaLnBrk="1" hangingPunct="1">
              <a:lnSpc>
                <a:spcPct val="80000"/>
              </a:lnSpc>
              <a:buFont typeface="Wingdings" pitchFamily="2" charset="2"/>
              <a:buNone/>
              <a:defRPr/>
            </a:pPr>
            <a:r>
              <a:rPr lang="en-US" altLang="en-US" i="1" strike="sngStrike" dirty="0"/>
              <a:t>6</a:t>
            </a:r>
          </a:p>
          <a:p>
            <a:pPr eaLnBrk="1" hangingPunct="1">
              <a:lnSpc>
                <a:spcPct val="80000"/>
              </a:lnSpc>
              <a:buFont typeface="Wingdings" pitchFamily="2" charset="2"/>
              <a:buNone/>
              <a:defRPr/>
            </a:pPr>
            <a:endParaRPr lang="en-US" altLang="en-US" i="1" dirty="0"/>
          </a:p>
        </p:txBody>
      </p:sp>
      <p:sp>
        <p:nvSpPr>
          <p:cNvPr id="33795" name="Rectangle 4"/>
          <p:cNvSpPr>
            <a:spLocks noGrp="1" noChangeArrowheads="1"/>
          </p:cNvSpPr>
          <p:nvPr>
            <p:ph type="title" idx="4294967295"/>
          </p:nvPr>
        </p:nvSpPr>
        <p:spPr bwMode="auto">
          <a:xfrm>
            <a:off x="-127000" y="1066800"/>
            <a:ext cx="10047288"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Targeted Skills</a:t>
            </a:r>
          </a:p>
        </p:txBody>
      </p:sp>
      <p:sp>
        <p:nvSpPr>
          <p:cNvPr id="33796" name="Rectangle 2"/>
          <p:cNvSpPr txBox="1">
            <a:spLocks noChangeArrowheads="1"/>
          </p:cNvSpPr>
          <p:nvPr/>
        </p:nvSpPr>
        <p:spPr bwMode="auto">
          <a:xfrm>
            <a:off x="298450" y="1930400"/>
            <a:ext cx="2881313"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20000"/>
              </a:spcBef>
              <a:buFont typeface="Wingdings" panose="05000000000000000000" pitchFamily="2" charset="2"/>
              <a:buNone/>
            </a:pPr>
            <a:r>
              <a:rPr lang="en-US" altLang="en-US" sz="3200" i="1"/>
              <a:t>Skills</a:t>
            </a:r>
          </a:p>
          <a:p>
            <a:pPr eaLnBrk="1" hangingPunct="1">
              <a:lnSpc>
                <a:spcPct val="80000"/>
              </a:lnSpc>
              <a:spcBef>
                <a:spcPct val="20000"/>
              </a:spcBef>
              <a:buFont typeface="Wingdings" panose="05000000000000000000" pitchFamily="2" charset="2"/>
              <a:buNone/>
            </a:pPr>
            <a:r>
              <a:rPr lang="en-US" altLang="en-US" sz="3200" i="1"/>
              <a:t>1-leading</a:t>
            </a:r>
          </a:p>
          <a:p>
            <a:pPr eaLnBrk="1" hangingPunct="1">
              <a:lnSpc>
                <a:spcPct val="80000"/>
              </a:lnSpc>
              <a:spcBef>
                <a:spcPct val="20000"/>
              </a:spcBef>
              <a:buFont typeface="Wingdings" panose="05000000000000000000" pitchFamily="2" charset="2"/>
              <a:buNone/>
            </a:pPr>
            <a:r>
              <a:rPr lang="en-US" altLang="en-US" sz="3200" i="1"/>
              <a:t>2-analysis</a:t>
            </a:r>
          </a:p>
          <a:p>
            <a:pPr eaLnBrk="1" hangingPunct="1">
              <a:lnSpc>
                <a:spcPct val="80000"/>
              </a:lnSpc>
              <a:spcBef>
                <a:spcPct val="20000"/>
              </a:spcBef>
              <a:buFont typeface="Wingdings" panose="05000000000000000000" pitchFamily="2" charset="2"/>
              <a:buNone/>
            </a:pPr>
            <a:r>
              <a:rPr lang="en-US" altLang="en-US" sz="3200" i="1"/>
              <a:t>3-public speaking</a:t>
            </a:r>
          </a:p>
          <a:p>
            <a:pPr eaLnBrk="1" hangingPunct="1">
              <a:lnSpc>
                <a:spcPct val="80000"/>
              </a:lnSpc>
              <a:spcBef>
                <a:spcPct val="20000"/>
              </a:spcBef>
              <a:buFont typeface="Wingdings" panose="05000000000000000000" pitchFamily="2" charset="2"/>
              <a:buNone/>
            </a:pPr>
            <a:r>
              <a:rPr lang="en-US" altLang="en-US" sz="3200" i="1"/>
              <a:t>4-empathy</a:t>
            </a:r>
          </a:p>
          <a:p>
            <a:pPr eaLnBrk="1" hangingPunct="1">
              <a:lnSpc>
                <a:spcPct val="80000"/>
              </a:lnSpc>
              <a:spcBef>
                <a:spcPct val="20000"/>
              </a:spcBef>
              <a:buFont typeface="Wingdings" panose="05000000000000000000" pitchFamily="2" charset="2"/>
              <a:buNone/>
            </a:pPr>
            <a:r>
              <a:rPr lang="en-US" altLang="en-US" sz="3200" i="1"/>
              <a:t>5-organization</a:t>
            </a:r>
          </a:p>
          <a:p>
            <a:pPr eaLnBrk="1" hangingPunct="1">
              <a:lnSpc>
                <a:spcPct val="80000"/>
              </a:lnSpc>
              <a:spcBef>
                <a:spcPct val="20000"/>
              </a:spcBef>
              <a:buFont typeface="Wingdings" panose="05000000000000000000" pitchFamily="2" charset="2"/>
              <a:buNone/>
            </a:pPr>
            <a:r>
              <a:rPr lang="en-US" altLang="en-US" sz="3200" i="1"/>
              <a:t>6-swimming</a:t>
            </a:r>
          </a:p>
          <a:p>
            <a:pPr eaLnBrk="1" hangingPunct="1">
              <a:lnSpc>
                <a:spcPct val="80000"/>
              </a:lnSpc>
              <a:spcBef>
                <a:spcPct val="20000"/>
              </a:spcBef>
              <a:buFont typeface="Wingdings" panose="05000000000000000000" pitchFamily="2" charset="2"/>
              <a:buNone/>
            </a:pPr>
            <a:endParaRPr lang="en-US" altLang="en-US" sz="3200" i="1"/>
          </a:p>
        </p:txBody>
      </p:sp>
      <p:sp>
        <p:nvSpPr>
          <p:cNvPr id="5" name="Rectangle 2"/>
          <p:cNvSpPr txBox="1">
            <a:spLocks noChangeArrowheads="1"/>
          </p:cNvSpPr>
          <p:nvPr/>
        </p:nvSpPr>
        <p:spPr bwMode="auto">
          <a:xfrm>
            <a:off x="5448300" y="1944645"/>
            <a:ext cx="1392382" cy="35625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0" indent="-228600" algn="l" defTabSz="457200" rtl="0" eaLnBrk="1" latinLnBrk="0" hangingPunct="1">
              <a:spcBef>
                <a:spcPts val="500"/>
              </a:spcBef>
              <a:buFont typeface="Arial"/>
              <a:buChar char="•"/>
              <a:defRPr sz="2400" kern="1200">
                <a:solidFill>
                  <a:schemeClr val="tx1"/>
                </a:solidFill>
                <a:latin typeface="+mn-lt"/>
                <a:ea typeface="+mn-ea"/>
                <a:cs typeface="+mn-cs"/>
              </a:defRPr>
            </a:lvl3pPr>
            <a:lvl4pPr marL="548640" indent="0" algn="l" defTabSz="457200" rtl="0" eaLnBrk="1" latinLnBrk="0" hangingPunct="1">
              <a:spcBef>
                <a:spcPts val="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buFont typeface="Wingdings" pitchFamily="2" charset="2"/>
              <a:buNone/>
              <a:defRPr/>
            </a:pPr>
            <a:r>
              <a:rPr lang="en-US" altLang="en-US" i="1" dirty="0"/>
              <a:t>Job B</a:t>
            </a:r>
          </a:p>
          <a:p>
            <a:pPr algn="ctr">
              <a:lnSpc>
                <a:spcPct val="80000"/>
              </a:lnSpc>
              <a:buFont typeface="Wingdings" pitchFamily="2" charset="2"/>
              <a:buNone/>
              <a:defRPr/>
            </a:pPr>
            <a:r>
              <a:rPr lang="en-US" altLang="en-US" i="1" dirty="0">
                <a:solidFill>
                  <a:srgbClr val="FF0000"/>
                </a:solidFill>
              </a:rPr>
              <a:t>1</a:t>
            </a:r>
          </a:p>
          <a:p>
            <a:pPr algn="ctr">
              <a:lnSpc>
                <a:spcPct val="80000"/>
              </a:lnSpc>
              <a:buFont typeface="Wingdings" pitchFamily="2" charset="2"/>
              <a:buNone/>
              <a:defRPr/>
            </a:pPr>
            <a:r>
              <a:rPr lang="en-US" altLang="en-US" i="1" strike="sngStrike" dirty="0"/>
              <a:t>2</a:t>
            </a:r>
          </a:p>
          <a:p>
            <a:pPr algn="ctr">
              <a:lnSpc>
                <a:spcPct val="80000"/>
              </a:lnSpc>
              <a:buFont typeface="Wingdings" pitchFamily="2" charset="2"/>
              <a:buNone/>
              <a:defRPr/>
            </a:pPr>
            <a:r>
              <a:rPr lang="en-US" altLang="en-US" i="1" strike="sngStrike" dirty="0"/>
              <a:t>3</a:t>
            </a:r>
          </a:p>
          <a:p>
            <a:pPr algn="ctr">
              <a:lnSpc>
                <a:spcPct val="80000"/>
              </a:lnSpc>
              <a:buFont typeface="Wingdings" pitchFamily="2" charset="2"/>
              <a:buNone/>
              <a:defRPr/>
            </a:pPr>
            <a:endParaRPr lang="en-US" altLang="en-US" i="1" dirty="0">
              <a:solidFill>
                <a:srgbClr val="FF0000"/>
              </a:solidFill>
            </a:endParaRPr>
          </a:p>
          <a:p>
            <a:pPr algn="ctr">
              <a:lnSpc>
                <a:spcPct val="80000"/>
              </a:lnSpc>
              <a:buFont typeface="Wingdings" pitchFamily="2" charset="2"/>
              <a:buNone/>
              <a:defRPr/>
            </a:pPr>
            <a:r>
              <a:rPr lang="en-US" altLang="en-US" i="1" dirty="0">
                <a:solidFill>
                  <a:srgbClr val="FF0000"/>
                </a:solidFill>
              </a:rPr>
              <a:t>4</a:t>
            </a:r>
          </a:p>
          <a:p>
            <a:pPr algn="ctr">
              <a:lnSpc>
                <a:spcPct val="80000"/>
              </a:lnSpc>
              <a:buFont typeface="Wingdings" pitchFamily="2" charset="2"/>
              <a:buNone/>
              <a:defRPr/>
            </a:pPr>
            <a:r>
              <a:rPr lang="en-US" altLang="en-US" i="1" dirty="0">
                <a:solidFill>
                  <a:srgbClr val="FF0000"/>
                </a:solidFill>
              </a:rPr>
              <a:t>5</a:t>
            </a:r>
          </a:p>
          <a:p>
            <a:pPr algn="ctr">
              <a:lnSpc>
                <a:spcPct val="80000"/>
              </a:lnSpc>
              <a:buFont typeface="Wingdings" pitchFamily="2" charset="2"/>
              <a:buNone/>
              <a:defRPr/>
            </a:pPr>
            <a:r>
              <a:rPr lang="en-US" altLang="en-US" i="1" strike="sngStrike" dirty="0"/>
              <a:t>6</a:t>
            </a:r>
          </a:p>
          <a:p>
            <a:pPr>
              <a:lnSpc>
                <a:spcPct val="80000"/>
              </a:lnSpc>
              <a:buFont typeface="Wingdings" pitchFamily="2" charset="2"/>
              <a:buNone/>
              <a:defRPr/>
            </a:pPr>
            <a:endParaRPr lang="en-US" altLang="en-US" i="1" dirty="0"/>
          </a:p>
        </p:txBody>
      </p:sp>
      <p:sp>
        <p:nvSpPr>
          <p:cNvPr id="6" name="Rectangle 2"/>
          <p:cNvSpPr txBox="1">
            <a:spLocks noChangeArrowheads="1"/>
          </p:cNvSpPr>
          <p:nvPr/>
        </p:nvSpPr>
        <p:spPr bwMode="auto">
          <a:xfrm>
            <a:off x="7512628" y="1956953"/>
            <a:ext cx="1392382" cy="35625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0" indent="-228600" algn="l" defTabSz="457200" rtl="0" eaLnBrk="1" latinLnBrk="0" hangingPunct="1">
              <a:spcBef>
                <a:spcPts val="500"/>
              </a:spcBef>
              <a:buFont typeface="Arial"/>
              <a:buChar char="•"/>
              <a:defRPr sz="2400" kern="1200">
                <a:solidFill>
                  <a:schemeClr val="tx1"/>
                </a:solidFill>
                <a:latin typeface="+mn-lt"/>
                <a:ea typeface="+mn-ea"/>
                <a:cs typeface="+mn-cs"/>
              </a:defRPr>
            </a:lvl3pPr>
            <a:lvl4pPr marL="548640" indent="0" algn="l" defTabSz="457200" rtl="0" eaLnBrk="1" latinLnBrk="0" hangingPunct="1">
              <a:spcBef>
                <a:spcPts val="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buFont typeface="Wingdings" pitchFamily="2" charset="2"/>
              <a:buNone/>
              <a:defRPr/>
            </a:pPr>
            <a:r>
              <a:rPr lang="en-US" altLang="en-US" i="1" dirty="0"/>
              <a:t>Job C</a:t>
            </a:r>
          </a:p>
          <a:p>
            <a:pPr algn="ctr">
              <a:lnSpc>
                <a:spcPct val="80000"/>
              </a:lnSpc>
              <a:buFont typeface="Wingdings" pitchFamily="2" charset="2"/>
              <a:buNone/>
              <a:defRPr/>
            </a:pPr>
            <a:r>
              <a:rPr lang="en-US" altLang="en-US" i="1" dirty="0">
                <a:solidFill>
                  <a:srgbClr val="FF0000"/>
                </a:solidFill>
              </a:rPr>
              <a:t>1</a:t>
            </a:r>
          </a:p>
          <a:p>
            <a:pPr algn="ctr">
              <a:lnSpc>
                <a:spcPct val="80000"/>
              </a:lnSpc>
              <a:buFont typeface="Wingdings" pitchFamily="2" charset="2"/>
              <a:buNone/>
              <a:defRPr/>
            </a:pPr>
            <a:r>
              <a:rPr lang="en-US" altLang="en-US" i="1" dirty="0">
                <a:solidFill>
                  <a:srgbClr val="FF0000"/>
                </a:solidFill>
              </a:rPr>
              <a:t>2</a:t>
            </a:r>
          </a:p>
          <a:p>
            <a:pPr algn="ctr">
              <a:lnSpc>
                <a:spcPct val="80000"/>
              </a:lnSpc>
              <a:buFont typeface="Wingdings" pitchFamily="2" charset="2"/>
              <a:buNone/>
              <a:defRPr/>
            </a:pPr>
            <a:r>
              <a:rPr lang="en-US" altLang="en-US" i="1" strike="sngStrike" dirty="0"/>
              <a:t>3</a:t>
            </a:r>
          </a:p>
          <a:p>
            <a:pPr algn="ctr">
              <a:lnSpc>
                <a:spcPct val="80000"/>
              </a:lnSpc>
              <a:buFont typeface="Wingdings" pitchFamily="2" charset="2"/>
              <a:buNone/>
              <a:defRPr/>
            </a:pPr>
            <a:endParaRPr lang="en-US" altLang="en-US" i="1" strike="sngStrike" dirty="0"/>
          </a:p>
          <a:p>
            <a:pPr algn="ctr">
              <a:lnSpc>
                <a:spcPct val="80000"/>
              </a:lnSpc>
              <a:buFont typeface="Wingdings" pitchFamily="2" charset="2"/>
              <a:buNone/>
              <a:defRPr/>
            </a:pPr>
            <a:r>
              <a:rPr lang="en-US" altLang="en-US" i="1" strike="sngStrike" dirty="0"/>
              <a:t>4</a:t>
            </a:r>
          </a:p>
          <a:p>
            <a:pPr algn="ctr">
              <a:lnSpc>
                <a:spcPct val="80000"/>
              </a:lnSpc>
              <a:buFont typeface="Wingdings" pitchFamily="2" charset="2"/>
              <a:buNone/>
              <a:defRPr/>
            </a:pPr>
            <a:r>
              <a:rPr lang="en-US" altLang="en-US" i="1" strike="sngStrike" dirty="0"/>
              <a:t>5</a:t>
            </a:r>
          </a:p>
          <a:p>
            <a:pPr algn="ctr">
              <a:lnSpc>
                <a:spcPct val="80000"/>
              </a:lnSpc>
              <a:buFont typeface="Wingdings" pitchFamily="2" charset="2"/>
              <a:buNone/>
              <a:defRPr/>
            </a:pPr>
            <a:r>
              <a:rPr lang="en-US" altLang="en-US" i="1" dirty="0">
                <a:solidFill>
                  <a:srgbClr val="FF0000"/>
                </a:solidFill>
              </a:rPr>
              <a:t>6</a:t>
            </a:r>
          </a:p>
          <a:p>
            <a:pPr>
              <a:lnSpc>
                <a:spcPct val="80000"/>
              </a:lnSpc>
              <a:buFont typeface="Wingdings" pitchFamily="2" charset="2"/>
              <a:buNone/>
              <a:defRPr/>
            </a:pPr>
            <a:endParaRPr lang="en-US" altLang="en-US" i="1" dirty="0"/>
          </a:p>
        </p:txBody>
      </p:sp>
    </p:spTree>
    <p:extLst>
      <p:ext uri="{BB962C8B-B14F-4D97-AF65-F5344CB8AC3E}">
        <p14:creationId xmlns:p14="http://schemas.microsoft.com/office/powerpoint/2010/main" val="28794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1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10">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10">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410">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81000" y="990600"/>
            <a:ext cx="8153400" cy="707886"/>
          </a:xfrm>
          <a:prstGeom prst="rect">
            <a:avLst/>
          </a:prstGeom>
          <a:noFill/>
          <a:ln>
            <a:noFill/>
          </a:ln>
        </p:spPr>
        <p:txBody>
          <a:bodyPr>
            <a:spAutoFit/>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lgn="ctr" fontAlgn="auto">
              <a:spcBef>
                <a:spcPct val="50000"/>
              </a:spcBef>
              <a:spcAft>
                <a:spcPts val="0"/>
              </a:spcAft>
              <a:defRPr/>
            </a:pPr>
            <a:r>
              <a:rPr lang="en-US" altLang="en-US" sz="4000" b="0" dirty="0">
                <a:solidFill>
                  <a:schemeClr val="tx2"/>
                </a:solidFill>
                <a:latin typeface="+mn-lt"/>
                <a:cs typeface="+mn-cs"/>
              </a:rPr>
              <a:t>Before you start</a:t>
            </a:r>
          </a:p>
        </p:txBody>
      </p:sp>
      <p:sp>
        <p:nvSpPr>
          <p:cNvPr id="22531" name="TextBox 1"/>
          <p:cNvSpPr txBox="1">
            <a:spLocks noChangeArrowheads="1"/>
          </p:cNvSpPr>
          <p:nvPr/>
        </p:nvSpPr>
        <p:spPr bwMode="auto">
          <a:xfrm>
            <a:off x="381000" y="2019300"/>
            <a:ext cx="3398838" cy="2308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t>What they are seeking</a:t>
            </a:r>
          </a:p>
          <a:p>
            <a:pPr eaLnBrk="1" hangingPunct="1"/>
            <a:r>
              <a:rPr lang="en-US" altLang="en-US" sz="2400"/>
              <a:t>1.</a:t>
            </a:r>
          </a:p>
          <a:p>
            <a:pPr eaLnBrk="1" hangingPunct="1"/>
            <a:endParaRPr lang="en-US" altLang="en-US" sz="2400"/>
          </a:p>
          <a:p>
            <a:pPr eaLnBrk="1" hangingPunct="1"/>
            <a:r>
              <a:rPr lang="en-US" altLang="en-US" sz="2400"/>
              <a:t>2.</a:t>
            </a:r>
          </a:p>
          <a:p>
            <a:pPr eaLnBrk="1" hangingPunct="1"/>
            <a:endParaRPr lang="en-US" altLang="en-US" sz="2400"/>
          </a:p>
          <a:p>
            <a:pPr eaLnBrk="1" hangingPunct="1"/>
            <a:r>
              <a:rPr lang="en-US" altLang="en-US" sz="2400"/>
              <a:t>3.</a:t>
            </a:r>
          </a:p>
        </p:txBody>
      </p:sp>
      <p:sp>
        <p:nvSpPr>
          <p:cNvPr id="22532" name="TextBox 4"/>
          <p:cNvSpPr txBox="1">
            <a:spLocks noChangeArrowheads="1"/>
          </p:cNvSpPr>
          <p:nvPr/>
        </p:nvSpPr>
        <p:spPr bwMode="auto">
          <a:xfrm>
            <a:off x="4778375" y="2019300"/>
            <a:ext cx="3398838" cy="2308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t>What  you are offering</a:t>
            </a:r>
          </a:p>
          <a:p>
            <a:pPr eaLnBrk="1" hangingPunct="1"/>
            <a:r>
              <a:rPr lang="en-US" altLang="en-US" sz="2400"/>
              <a:t>1.</a:t>
            </a:r>
          </a:p>
          <a:p>
            <a:pPr eaLnBrk="1" hangingPunct="1"/>
            <a:endParaRPr lang="en-US" altLang="en-US" sz="2400"/>
          </a:p>
          <a:p>
            <a:pPr eaLnBrk="1" hangingPunct="1"/>
            <a:r>
              <a:rPr lang="en-US" altLang="en-US" sz="2400"/>
              <a:t>2.</a:t>
            </a:r>
          </a:p>
          <a:p>
            <a:pPr eaLnBrk="1" hangingPunct="1"/>
            <a:endParaRPr lang="en-US" altLang="en-US" sz="2400"/>
          </a:p>
          <a:p>
            <a:pPr eaLnBrk="1" hangingPunct="1"/>
            <a:r>
              <a:rPr lang="en-US" altLang="en-US" sz="2400"/>
              <a:t>3.</a:t>
            </a:r>
          </a:p>
        </p:txBody>
      </p:sp>
      <p:graphicFrame>
        <p:nvGraphicFramePr>
          <p:cNvPr id="5" name="Table 4"/>
          <p:cNvGraphicFramePr>
            <a:graphicFrameLocks noGrp="1"/>
          </p:cNvGraphicFramePr>
          <p:nvPr/>
        </p:nvGraphicFramePr>
        <p:xfrm>
          <a:off x="592138" y="4883150"/>
          <a:ext cx="7429500" cy="1477962"/>
        </p:xfrm>
        <a:graphic>
          <a:graphicData uri="http://schemas.openxmlformats.org/drawingml/2006/table">
            <a:tbl>
              <a:tblPr firstRow="1" bandRow="1">
                <a:tableStyleId>{5C22544A-7EE6-4342-B048-85BDC9FD1C3A}</a:tableStyleId>
              </a:tblPr>
              <a:tblGrid>
                <a:gridCol w="3714750">
                  <a:extLst>
                    <a:ext uri="{9D8B030D-6E8A-4147-A177-3AD203B41FA5}">
                      <a16:colId xmlns:a16="http://schemas.microsoft.com/office/drawing/2014/main" val="20000"/>
                    </a:ext>
                  </a:extLst>
                </a:gridCol>
                <a:gridCol w="3714750">
                  <a:extLst>
                    <a:ext uri="{9D8B030D-6E8A-4147-A177-3AD203B41FA5}">
                      <a16:colId xmlns:a16="http://schemas.microsoft.com/office/drawing/2014/main" val="20001"/>
                    </a:ext>
                  </a:extLst>
                </a:gridCol>
              </a:tblGrid>
              <a:tr h="365736">
                <a:tc>
                  <a:txBody>
                    <a:bodyPr/>
                    <a:lstStyle/>
                    <a:p>
                      <a:pPr algn="ctr"/>
                      <a:r>
                        <a:rPr lang="en-US" sz="1800" dirty="0">
                          <a:solidFill>
                            <a:schemeClr val="tx1"/>
                          </a:solidFill>
                        </a:rPr>
                        <a:t>Job Posting</a:t>
                      </a:r>
                    </a:p>
                  </a:txBody>
                  <a:tcPr marL="91460" marR="91460" marT="45708" marB="45708">
                    <a:solidFill>
                      <a:schemeClr val="accent2">
                        <a:lumMod val="75000"/>
                      </a:schemeClr>
                    </a:solidFill>
                  </a:tcPr>
                </a:tc>
                <a:tc>
                  <a:txBody>
                    <a:bodyPr/>
                    <a:lstStyle/>
                    <a:p>
                      <a:pPr algn="ctr"/>
                      <a:r>
                        <a:rPr lang="en-US" sz="1800" dirty="0">
                          <a:solidFill>
                            <a:schemeClr val="tx1"/>
                          </a:solidFill>
                        </a:rPr>
                        <a:t>YOU</a:t>
                      </a:r>
                    </a:p>
                  </a:txBody>
                  <a:tcPr marL="91460" marR="91460" marT="45708" marB="45708">
                    <a:solidFill>
                      <a:schemeClr val="accent2">
                        <a:lumMod val="75000"/>
                      </a:schemeClr>
                    </a:solidFill>
                  </a:tcPr>
                </a:tc>
                <a:extLst>
                  <a:ext uri="{0D108BD9-81ED-4DB2-BD59-A6C34878D82A}">
                    <a16:rowId xmlns:a16="http://schemas.microsoft.com/office/drawing/2014/main" val="10000"/>
                  </a:ext>
                </a:extLst>
              </a:tr>
              <a:tr h="370742">
                <a:tc>
                  <a:txBody>
                    <a:bodyPr/>
                    <a:lstStyle/>
                    <a:p>
                      <a:endParaRPr lang="en-US" sz="1800" dirty="0"/>
                    </a:p>
                  </a:txBody>
                  <a:tcPr marL="91460" marR="91460" marT="45708" marB="45708">
                    <a:solidFill>
                      <a:schemeClr val="accent2">
                        <a:lumMod val="40000"/>
                        <a:lumOff val="60000"/>
                      </a:schemeClr>
                    </a:solidFill>
                  </a:tcPr>
                </a:tc>
                <a:tc>
                  <a:txBody>
                    <a:bodyPr/>
                    <a:lstStyle/>
                    <a:p>
                      <a:endParaRPr lang="en-US" sz="1800" dirty="0"/>
                    </a:p>
                  </a:txBody>
                  <a:tcPr marL="91460" marR="91460" marT="45708" marB="45708">
                    <a:solidFill>
                      <a:schemeClr val="accent2">
                        <a:lumMod val="40000"/>
                        <a:lumOff val="60000"/>
                      </a:schemeClr>
                    </a:solidFill>
                  </a:tcPr>
                </a:tc>
                <a:extLst>
                  <a:ext uri="{0D108BD9-81ED-4DB2-BD59-A6C34878D82A}">
                    <a16:rowId xmlns:a16="http://schemas.microsoft.com/office/drawing/2014/main" val="10001"/>
                  </a:ext>
                </a:extLst>
              </a:tr>
              <a:tr h="370742">
                <a:tc>
                  <a:txBody>
                    <a:bodyPr/>
                    <a:lstStyle/>
                    <a:p>
                      <a:endParaRPr lang="en-US" sz="1800"/>
                    </a:p>
                  </a:txBody>
                  <a:tcPr marL="91460" marR="91460" marT="45708" marB="45708"/>
                </a:tc>
                <a:tc>
                  <a:txBody>
                    <a:bodyPr/>
                    <a:lstStyle/>
                    <a:p>
                      <a:endParaRPr lang="en-US" sz="1800" dirty="0"/>
                    </a:p>
                  </a:txBody>
                  <a:tcPr marL="91460" marR="91460" marT="45708" marB="45708"/>
                </a:tc>
                <a:extLst>
                  <a:ext uri="{0D108BD9-81ED-4DB2-BD59-A6C34878D82A}">
                    <a16:rowId xmlns:a16="http://schemas.microsoft.com/office/drawing/2014/main" val="10002"/>
                  </a:ext>
                </a:extLst>
              </a:tr>
              <a:tr h="370742">
                <a:tc>
                  <a:txBody>
                    <a:bodyPr/>
                    <a:lstStyle/>
                    <a:p>
                      <a:endParaRPr lang="en-US" sz="1800" dirty="0"/>
                    </a:p>
                  </a:txBody>
                  <a:tcPr marL="91460" marR="91460" marT="45708" marB="45708">
                    <a:solidFill>
                      <a:schemeClr val="accent2">
                        <a:lumMod val="40000"/>
                        <a:lumOff val="60000"/>
                      </a:schemeClr>
                    </a:solidFill>
                  </a:tcPr>
                </a:tc>
                <a:tc>
                  <a:txBody>
                    <a:bodyPr/>
                    <a:lstStyle/>
                    <a:p>
                      <a:endParaRPr lang="en-US" sz="1800" dirty="0"/>
                    </a:p>
                  </a:txBody>
                  <a:tcPr marL="91460" marR="91460" marT="45708" marB="45708">
                    <a:solidFill>
                      <a:schemeClr val="accent2">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4787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
          <p:cNvSpPr>
            <a:spLocks noGrp="1"/>
          </p:cNvSpPr>
          <p:nvPr>
            <p:ph idx="15"/>
          </p:nvPr>
        </p:nvSpPr>
        <p:spPr bwMode="auto">
          <a:xfrm>
            <a:off x="5573713" y="242888"/>
            <a:ext cx="3392487" cy="668337"/>
          </a:xfrm>
          <a:noFill/>
          <a:ln>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1638"/>
              </a:lnSpc>
              <a:spcBef>
                <a:spcPct val="0"/>
              </a:spcBef>
            </a:pPr>
            <a:endParaRPr lang="en-US" altLang="en-US"/>
          </a:p>
        </p:txBody>
      </p:sp>
      <p:sp>
        <p:nvSpPr>
          <p:cNvPr id="37891" name="Content Placeholder 2"/>
          <p:cNvSpPr>
            <a:spLocks noGrp="1"/>
          </p:cNvSpPr>
          <p:nvPr>
            <p:ph idx="16"/>
          </p:nvPr>
        </p:nvSpPr>
        <p:spPr bwMode="auto">
          <a:xfrm>
            <a:off x="652463" y="1735138"/>
            <a:ext cx="7192962" cy="4416425"/>
          </a:xfrm>
          <a:noFill/>
          <a:ln>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spcBef>
                <a:spcPct val="0"/>
              </a:spcBef>
            </a:pPr>
            <a:r>
              <a:rPr lang="en-US" altLang="en-US"/>
              <a:t>Constructing your resume</a:t>
            </a:r>
          </a:p>
        </p:txBody>
      </p:sp>
      <p:sp>
        <p:nvSpPr>
          <p:cNvPr id="37892" name="TextBox 3"/>
          <p:cNvSpPr txBox="1">
            <a:spLocks noChangeArrowheads="1"/>
          </p:cNvSpPr>
          <p:nvPr/>
        </p:nvSpPr>
        <p:spPr bwMode="auto">
          <a:xfrm>
            <a:off x="4451350" y="225425"/>
            <a:ext cx="4692650" cy="368300"/>
          </a:xfrm>
          <a:prstGeom prst="rect">
            <a:avLst/>
          </a:prstGeom>
          <a:solidFill>
            <a:srgbClr val="B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chemeClr val="bg1"/>
                </a:solidFill>
              </a:rPr>
              <a:t>Career Counseling and Support Services</a:t>
            </a:r>
          </a:p>
        </p:txBody>
      </p:sp>
    </p:spTree>
    <p:extLst>
      <p:ext uri="{BB962C8B-B14F-4D97-AF65-F5344CB8AC3E}">
        <p14:creationId xmlns:p14="http://schemas.microsoft.com/office/powerpoint/2010/main" val="1580786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p:cNvSpPr>
            <a:spLocks noGrp="1"/>
          </p:cNvSpPr>
          <p:nvPr>
            <p:ph idx="13"/>
          </p:nvPr>
        </p:nvSpPr>
        <p:spPr bwMode="auto">
          <a:xfrm>
            <a:off x="319088" y="1068388"/>
            <a:ext cx="8229600" cy="717550"/>
          </a:xfrm>
          <a:noFill/>
          <a:ln>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r>
              <a:rPr lang="en-US" altLang="en-US" sz="4400" dirty="0">
                <a:solidFill>
                  <a:schemeClr val="tx1"/>
                </a:solidFill>
              </a:rPr>
              <a:t>Style Tips</a:t>
            </a:r>
          </a:p>
        </p:txBody>
      </p:sp>
      <p:sp>
        <p:nvSpPr>
          <p:cNvPr id="39939" name="Content Placeholder 2"/>
          <p:cNvSpPr>
            <a:spLocks noGrp="1"/>
          </p:cNvSpPr>
          <p:nvPr>
            <p:ph idx="15"/>
          </p:nvPr>
        </p:nvSpPr>
        <p:spPr bwMode="auto">
          <a:xfrm>
            <a:off x="5751513" y="249238"/>
            <a:ext cx="3392487" cy="668337"/>
          </a:xfrm>
          <a:noFill/>
          <a:ln>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1638"/>
              </a:lnSpc>
              <a:spcBef>
                <a:spcPct val="0"/>
              </a:spcBef>
            </a:pPr>
            <a:r>
              <a:rPr lang="en-US" altLang="en-US"/>
              <a:t>Career Counseling and Support Services</a:t>
            </a:r>
          </a:p>
        </p:txBody>
      </p:sp>
      <p:sp>
        <p:nvSpPr>
          <p:cNvPr id="39940" name="TextBox 3"/>
          <p:cNvSpPr txBox="1">
            <a:spLocks noChangeArrowheads="1"/>
          </p:cNvSpPr>
          <p:nvPr/>
        </p:nvSpPr>
        <p:spPr bwMode="auto">
          <a:xfrm>
            <a:off x="612775" y="2038186"/>
            <a:ext cx="82581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buFont typeface="Arial" panose="020B0604020202020204" pitchFamily="34" charset="0"/>
              <a:buChar char="•"/>
            </a:pPr>
            <a:r>
              <a:rPr lang="en-US" altLang="en-US" sz="2400" dirty="0"/>
              <a:t>Write your own resume – avoid templates</a:t>
            </a:r>
          </a:p>
          <a:p>
            <a:pPr eaLnBrk="1" hangingPunct="1">
              <a:lnSpc>
                <a:spcPct val="90000"/>
              </a:lnSpc>
              <a:buFont typeface="Arial" panose="020B0604020202020204" pitchFamily="34" charset="0"/>
              <a:buChar char="•"/>
            </a:pPr>
            <a:r>
              <a:rPr lang="en-US" altLang="en-US" sz="2400" dirty="0"/>
              <a:t>Keep it simple, use a readable font (best fonts are Garamond, Times New Roman, Arial)</a:t>
            </a:r>
          </a:p>
          <a:p>
            <a:pPr eaLnBrk="1" hangingPunct="1">
              <a:lnSpc>
                <a:spcPct val="90000"/>
              </a:lnSpc>
              <a:buFont typeface="Arial" panose="020B0604020202020204" pitchFamily="34" charset="0"/>
              <a:buChar char="•"/>
            </a:pPr>
            <a:r>
              <a:rPr lang="en-US" altLang="en-US" sz="2400" dirty="0"/>
              <a:t>Proofread, make sure grammar &amp; punctuation are correct</a:t>
            </a:r>
          </a:p>
          <a:p>
            <a:pPr eaLnBrk="1" hangingPunct="1">
              <a:lnSpc>
                <a:spcPct val="90000"/>
              </a:lnSpc>
              <a:buFont typeface="Arial" panose="020B0604020202020204" pitchFamily="34" charset="0"/>
              <a:buChar char="•"/>
            </a:pPr>
            <a:r>
              <a:rPr lang="en-US" altLang="en-US" sz="2400" dirty="0"/>
              <a:t>10/11 point font</a:t>
            </a:r>
          </a:p>
          <a:p>
            <a:pPr eaLnBrk="1" hangingPunct="1">
              <a:lnSpc>
                <a:spcPct val="90000"/>
              </a:lnSpc>
              <a:buFont typeface="Arial" panose="020B0604020202020204" pitchFamily="34" charset="0"/>
              <a:buChar char="•"/>
            </a:pPr>
            <a:r>
              <a:rPr lang="en-US" altLang="en-US" sz="2400" dirty="0"/>
              <a:t>Aim for 1 or 2 pages, whatever they ask for</a:t>
            </a:r>
          </a:p>
          <a:p>
            <a:pPr lvl="1" eaLnBrk="1" hangingPunct="1">
              <a:lnSpc>
                <a:spcPct val="90000"/>
              </a:lnSpc>
              <a:buFont typeface="Arial" panose="020B0604020202020204" pitchFamily="34" charset="0"/>
              <a:buChar char="•"/>
            </a:pPr>
            <a:r>
              <a:rPr lang="en-US" altLang="en-US" sz="2400" dirty="0"/>
              <a:t>If 2 pages</a:t>
            </a:r>
          </a:p>
          <a:p>
            <a:pPr lvl="2" eaLnBrk="1" hangingPunct="1">
              <a:lnSpc>
                <a:spcPct val="90000"/>
              </a:lnSpc>
              <a:buFont typeface="Arial" panose="020B0604020202020204" pitchFamily="34" charset="0"/>
              <a:buChar char="•"/>
            </a:pPr>
            <a:r>
              <a:rPr lang="en-US" altLang="en-US" sz="2400" dirty="0"/>
              <a:t>Name on second page somewhere</a:t>
            </a:r>
          </a:p>
          <a:p>
            <a:pPr lvl="2" eaLnBrk="1" hangingPunct="1">
              <a:lnSpc>
                <a:spcPct val="90000"/>
              </a:lnSpc>
              <a:buFont typeface="Arial" panose="020B0604020202020204" pitchFamily="34" charset="0"/>
              <a:buChar char="•"/>
            </a:pPr>
            <a:r>
              <a:rPr lang="en-US" altLang="en-US" sz="2400" dirty="0"/>
              <a:t>Don’t split experiences</a:t>
            </a:r>
          </a:p>
          <a:p>
            <a:pPr lvl="2" eaLnBrk="1" hangingPunct="1">
              <a:lnSpc>
                <a:spcPct val="90000"/>
              </a:lnSpc>
              <a:buFont typeface="Arial" panose="020B0604020202020204" pitchFamily="34" charset="0"/>
              <a:buChar char="•"/>
            </a:pPr>
            <a:r>
              <a:rPr lang="en-US" altLang="en-US" sz="2400" dirty="0"/>
              <a:t>At least a page and a half</a:t>
            </a:r>
          </a:p>
        </p:txBody>
      </p:sp>
    </p:spTree>
    <p:extLst>
      <p:ext uri="{BB962C8B-B14F-4D97-AF65-F5344CB8AC3E}">
        <p14:creationId xmlns:p14="http://schemas.microsoft.com/office/powerpoint/2010/main" val="2505493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body" idx="4294967295"/>
          </p:nvPr>
        </p:nvSpPr>
        <p:spPr bwMode="auto">
          <a:xfrm>
            <a:off x="381000" y="1828800"/>
            <a:ext cx="8153400" cy="464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eaLnBrk="1" hangingPunct="1">
              <a:buFont typeface="Arial" panose="020B0604020202020204" pitchFamily="34" charset="0"/>
              <a:buChar char="•"/>
            </a:pPr>
            <a:r>
              <a:rPr lang="en-US" altLang="en-US" sz="2400"/>
              <a:t>Structure and Flow of Resume</a:t>
            </a:r>
          </a:p>
          <a:p>
            <a:pPr marL="990600" lvl="1" indent="-533400" eaLnBrk="1" hangingPunct="1">
              <a:buFont typeface="Arial" panose="020B0604020202020204" pitchFamily="34" charset="0"/>
              <a:buChar char="•"/>
            </a:pPr>
            <a:r>
              <a:rPr lang="en-US" altLang="en-US" sz="2400"/>
              <a:t>Crisp and Balanced/Uniform format</a:t>
            </a:r>
          </a:p>
          <a:p>
            <a:pPr marL="990600" lvl="1" indent="-533400" eaLnBrk="1" hangingPunct="1">
              <a:buFont typeface="Arial" panose="020B0604020202020204" pitchFamily="34" charset="0"/>
              <a:buChar char="•"/>
            </a:pPr>
            <a:r>
              <a:rPr lang="en-US" altLang="en-US" sz="2400"/>
              <a:t>White space vs Filled space</a:t>
            </a:r>
          </a:p>
          <a:p>
            <a:pPr marL="990600" lvl="1" indent="-533400" eaLnBrk="1" hangingPunct="1">
              <a:buFont typeface="Arial" panose="020B0604020202020204" pitchFamily="34" charset="0"/>
              <a:buChar char="•"/>
            </a:pPr>
            <a:r>
              <a:rPr lang="en-US" altLang="en-US" sz="2400"/>
              <a:t>Keyword search </a:t>
            </a:r>
          </a:p>
          <a:p>
            <a:pPr marL="990600" lvl="1" indent="-533400" eaLnBrk="1" hangingPunct="1">
              <a:buFont typeface="Arial" panose="020B0604020202020204" pitchFamily="34" charset="0"/>
              <a:buChar char="•"/>
            </a:pPr>
            <a:r>
              <a:rPr lang="en-US" altLang="en-US" sz="2400"/>
              <a:t>8-10 seconds</a:t>
            </a:r>
          </a:p>
          <a:p>
            <a:pPr marL="990600" lvl="1" indent="-533400" eaLnBrk="1" hangingPunct="1">
              <a:buFont typeface="Arial" panose="020B0604020202020204" pitchFamily="34" charset="0"/>
              <a:buChar char="•"/>
            </a:pPr>
            <a:r>
              <a:rPr lang="en-US" altLang="en-US" sz="2400"/>
              <a:t>Easy to get to information-don’t hide it with creativity (color, pictures)</a:t>
            </a:r>
          </a:p>
          <a:p>
            <a:pPr marL="990600" lvl="1" indent="-533400" eaLnBrk="1" hangingPunct="1">
              <a:buFont typeface="Arial" panose="020B0604020202020204" pitchFamily="34" charset="0"/>
              <a:buChar char="•"/>
            </a:pPr>
            <a:r>
              <a:rPr lang="en-US" altLang="en-US" sz="2400"/>
              <a:t>Top to bottom, left to right</a:t>
            </a:r>
          </a:p>
          <a:p>
            <a:pPr marL="990600" lvl="1" indent="-533400" eaLnBrk="1" hangingPunct="1">
              <a:buFont typeface="Arial" panose="020B0604020202020204" pitchFamily="34" charset="0"/>
              <a:buChar char="•"/>
            </a:pPr>
            <a:endParaRPr lang="en-US" altLang="en-US"/>
          </a:p>
        </p:txBody>
      </p:sp>
      <p:sp>
        <p:nvSpPr>
          <p:cNvPr id="41987" name="Rectangle 3"/>
          <p:cNvSpPr>
            <a:spLocks noGrp="1" noChangeArrowheads="1"/>
          </p:cNvSpPr>
          <p:nvPr>
            <p:ph type="title" idx="4294967295"/>
          </p:nvPr>
        </p:nvSpPr>
        <p:spPr bwMode="auto">
          <a:xfrm>
            <a:off x="381000" y="1031875"/>
            <a:ext cx="8385175" cy="7254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Construction and Content</a:t>
            </a:r>
          </a:p>
        </p:txBody>
      </p:sp>
    </p:spTree>
    <p:extLst>
      <p:ext uri="{BB962C8B-B14F-4D97-AF65-F5344CB8AC3E}">
        <p14:creationId xmlns:p14="http://schemas.microsoft.com/office/powerpoint/2010/main" val="3651138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457200" y="1069975"/>
            <a:ext cx="8229600" cy="606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 </a:t>
            </a:r>
          </a:p>
        </p:txBody>
      </p:sp>
      <p:sp>
        <p:nvSpPr>
          <p:cNvPr id="5123" name="Text Box 3"/>
          <p:cNvSpPr txBox="1">
            <a:spLocks noChangeArrowheads="1"/>
          </p:cNvSpPr>
          <p:nvPr/>
        </p:nvSpPr>
        <p:spPr bwMode="auto">
          <a:xfrm>
            <a:off x="390525" y="1112838"/>
            <a:ext cx="8296275" cy="769937"/>
          </a:xfrm>
          <a:prstGeom prst="rect">
            <a:avLst/>
          </a:prstGeom>
          <a:noFill/>
          <a:ln>
            <a:noFill/>
          </a:ln>
        </p:spPr>
        <p:txBody>
          <a:bodyPr>
            <a:spAutoFit/>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lgn="ctr" eaLnBrk="1" fontAlgn="auto" hangingPunct="1">
              <a:spcBef>
                <a:spcPct val="50000"/>
              </a:spcBef>
              <a:spcAft>
                <a:spcPts val="0"/>
              </a:spcAft>
              <a:defRPr/>
            </a:pPr>
            <a:r>
              <a:rPr lang="en-US" altLang="en-US" sz="4400" b="0" dirty="0">
                <a:solidFill>
                  <a:schemeClr val="tx2"/>
                </a:solidFill>
                <a:latin typeface="+mn-lt"/>
                <a:cs typeface="+mn-cs"/>
              </a:rPr>
              <a:t>Identifying Information</a:t>
            </a:r>
          </a:p>
        </p:txBody>
      </p:sp>
      <p:sp>
        <p:nvSpPr>
          <p:cNvPr id="44036" name="Text Box 4"/>
          <p:cNvSpPr txBox="1">
            <a:spLocks noChangeArrowheads="1"/>
          </p:cNvSpPr>
          <p:nvPr/>
        </p:nvSpPr>
        <p:spPr bwMode="auto">
          <a:xfrm>
            <a:off x="381000" y="1905000"/>
            <a:ext cx="83058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Arial" panose="020B0604020202020204" pitchFamily="34" charset="0"/>
              <a:buChar char="•"/>
            </a:pPr>
            <a:r>
              <a:rPr lang="en-US" altLang="en-US" sz="2400" dirty="0"/>
              <a:t>Name (should be prominent)</a:t>
            </a:r>
          </a:p>
          <a:p>
            <a:pPr eaLnBrk="1" hangingPunct="1">
              <a:spcBef>
                <a:spcPct val="50000"/>
              </a:spcBef>
              <a:buFont typeface="Arial" panose="020B0604020202020204" pitchFamily="34" charset="0"/>
              <a:buChar char="•"/>
            </a:pPr>
            <a:r>
              <a:rPr lang="en-US" altLang="en-US" sz="2400" dirty="0"/>
              <a:t>Present address or permanent address (targeted) (office)</a:t>
            </a:r>
          </a:p>
          <a:p>
            <a:pPr eaLnBrk="1" hangingPunct="1">
              <a:spcBef>
                <a:spcPct val="50000"/>
              </a:spcBef>
              <a:buFont typeface="Arial" panose="020B0604020202020204" pitchFamily="34" charset="0"/>
              <a:buChar char="•"/>
            </a:pPr>
            <a:r>
              <a:rPr lang="en-US" altLang="en-US" sz="2400" dirty="0"/>
              <a:t>Phone number (voice mail)</a:t>
            </a:r>
          </a:p>
          <a:p>
            <a:pPr eaLnBrk="1" hangingPunct="1">
              <a:spcBef>
                <a:spcPct val="50000"/>
              </a:spcBef>
              <a:buFont typeface="Arial" panose="020B0604020202020204" pitchFamily="34" charset="0"/>
              <a:buChar char="•"/>
            </a:pPr>
            <a:r>
              <a:rPr lang="en-US" altLang="en-US" sz="2400" dirty="0"/>
              <a:t>E-mail address (use your OSU account or other professional looking address)</a:t>
            </a:r>
          </a:p>
          <a:p>
            <a:pPr eaLnBrk="1" hangingPunct="1">
              <a:spcBef>
                <a:spcPct val="50000"/>
              </a:spcBef>
              <a:buFont typeface="Arial" panose="020B0604020202020204" pitchFamily="34" charset="0"/>
              <a:buChar char="•"/>
            </a:pPr>
            <a:r>
              <a:rPr lang="en-US" altLang="en-US" sz="2400" dirty="0"/>
              <a:t>1 line</a:t>
            </a:r>
          </a:p>
          <a:p>
            <a:pPr eaLnBrk="1" hangingPunct="1">
              <a:spcBef>
                <a:spcPct val="50000"/>
              </a:spcBef>
              <a:buFont typeface="Arial" panose="020B0604020202020204" pitchFamily="34" charset="0"/>
              <a:buChar char="•"/>
            </a:pPr>
            <a:r>
              <a:rPr lang="en-US" altLang="en-US" sz="2400" dirty="0"/>
              <a:t>Website or LinkedIn</a:t>
            </a:r>
          </a:p>
          <a:p>
            <a:pPr eaLnBrk="1" hangingPunct="1">
              <a:buFont typeface="Arial" panose="020B0604020202020204" pitchFamily="34" charset="0"/>
              <a:buChar char="•"/>
            </a:pPr>
            <a:endParaRPr lang="en-US" altLang="en-US" sz="2400" dirty="0"/>
          </a:p>
          <a:p>
            <a:pPr eaLnBrk="1" hangingPunct="1">
              <a:buFont typeface="Arial" panose="020B0604020202020204" pitchFamily="34" charset="0"/>
              <a:buChar char="•"/>
            </a:pPr>
            <a:r>
              <a:rPr lang="en-US" altLang="en-US" sz="2400" dirty="0"/>
              <a:t>***Do not include age, marital status, religion, or other personal information, including a photo</a:t>
            </a:r>
          </a:p>
        </p:txBody>
      </p:sp>
    </p:spTree>
    <p:extLst>
      <p:ext uri="{BB962C8B-B14F-4D97-AF65-F5344CB8AC3E}">
        <p14:creationId xmlns:p14="http://schemas.microsoft.com/office/powerpoint/2010/main" val="559239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1066800"/>
            <a:ext cx="8229600" cy="2124075"/>
          </a:xfrm>
          <a:prstGeom prst="rect">
            <a:avLst/>
          </a:prstGeom>
          <a:noFill/>
          <a:ln>
            <a:noFill/>
          </a:ln>
        </p:spPr>
        <p:txBody>
          <a:bodyPr>
            <a:spAutoFit/>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lgn="ctr" eaLnBrk="1" fontAlgn="auto" hangingPunct="1">
              <a:spcBef>
                <a:spcPts val="0"/>
              </a:spcBef>
              <a:spcAft>
                <a:spcPts val="0"/>
              </a:spcAft>
              <a:defRPr/>
            </a:pPr>
            <a:r>
              <a:rPr lang="en-US" altLang="en-US" sz="4400" b="0" dirty="0">
                <a:solidFill>
                  <a:schemeClr val="tx2"/>
                </a:solidFill>
                <a:latin typeface="+mn-lt"/>
                <a:cs typeface="+mn-cs"/>
              </a:rPr>
              <a:t>Job Objective/Summary </a:t>
            </a:r>
            <a:r>
              <a:rPr lang="en-US" sz="4400" dirty="0">
                <a:latin typeface="Arial" charset="0"/>
                <a:cs typeface="Arial" charset="0"/>
              </a:rPr>
              <a:t>(optional)</a:t>
            </a:r>
          </a:p>
          <a:p>
            <a:pPr algn="ctr" eaLnBrk="1" fontAlgn="auto" hangingPunct="1">
              <a:spcBef>
                <a:spcPts val="0"/>
              </a:spcBef>
              <a:spcAft>
                <a:spcPts val="0"/>
              </a:spcAft>
              <a:defRPr/>
            </a:pPr>
            <a:endParaRPr lang="en-US" altLang="en-US" sz="4400" b="0" dirty="0">
              <a:solidFill>
                <a:schemeClr val="tx2"/>
              </a:solidFill>
              <a:latin typeface="+mn-lt"/>
              <a:cs typeface="+mn-cs"/>
            </a:endParaRPr>
          </a:p>
        </p:txBody>
      </p:sp>
      <p:sp>
        <p:nvSpPr>
          <p:cNvPr id="11267" name="Rectangle 3"/>
          <p:cNvSpPr>
            <a:spLocks noChangeArrowheads="1"/>
          </p:cNvSpPr>
          <p:nvPr/>
        </p:nvSpPr>
        <p:spPr bwMode="auto">
          <a:xfrm>
            <a:off x="209550" y="2757488"/>
            <a:ext cx="8305800" cy="2862322"/>
          </a:xfrm>
          <a:prstGeom prst="rect">
            <a:avLst/>
          </a:prstGeom>
          <a:noFill/>
          <a:ln>
            <a:noFill/>
          </a:ln>
        </p:spPr>
        <p:txBody>
          <a:bodyPr>
            <a:spAutoFit/>
          </a:bodyPr>
          <a:lstStyle>
            <a:lvl1pPr>
              <a:defRPr b="1">
                <a:solidFill>
                  <a:schemeClr val="tx1"/>
                </a:solidFill>
                <a:latin typeface="Times New Roman" pitchFamily="18" charset="0"/>
              </a:defRPr>
            </a:lvl1pPr>
            <a:lvl2pPr>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marL="342900" indent="-342900" eaLnBrk="1" fontAlgn="auto" hangingPunct="1">
              <a:spcBef>
                <a:spcPct val="50000"/>
              </a:spcBef>
              <a:spcAft>
                <a:spcPts val="0"/>
              </a:spcAft>
              <a:buFont typeface="Arial" panose="020B0604020202020204" pitchFamily="34" charset="0"/>
              <a:buChar char="•"/>
              <a:defRPr/>
            </a:pPr>
            <a:r>
              <a:rPr lang="en-US" altLang="en-US" sz="2400" dirty="0">
                <a:latin typeface="+mn-lt"/>
                <a:cs typeface="+mn-cs"/>
              </a:rPr>
              <a:t>BOTH</a:t>
            </a:r>
          </a:p>
          <a:p>
            <a:pPr marL="800100" lvl="1" indent="-342900" eaLnBrk="1" fontAlgn="auto" hangingPunct="1">
              <a:spcBef>
                <a:spcPct val="50000"/>
              </a:spcBef>
              <a:spcAft>
                <a:spcPts val="0"/>
              </a:spcAft>
              <a:buFont typeface="Arial" panose="020B0604020202020204" pitchFamily="34" charset="0"/>
              <a:buChar char="•"/>
              <a:defRPr/>
            </a:pPr>
            <a:r>
              <a:rPr lang="en-US" altLang="en-US" sz="2400" b="0" dirty="0">
                <a:latin typeface="+mn-lt"/>
                <a:cs typeface="+mn-cs"/>
              </a:rPr>
              <a:t> 1) The actual job title and the employer-be specific if possible</a:t>
            </a:r>
          </a:p>
          <a:p>
            <a:pPr marL="800100" lvl="1" indent="-342900" eaLnBrk="1" fontAlgn="auto" hangingPunct="1">
              <a:spcBef>
                <a:spcPct val="50000"/>
              </a:spcBef>
              <a:spcAft>
                <a:spcPts val="0"/>
              </a:spcAft>
              <a:buFont typeface="Arial" panose="020B0604020202020204" pitchFamily="34" charset="0"/>
              <a:buChar char="•"/>
              <a:defRPr/>
            </a:pPr>
            <a:r>
              <a:rPr lang="en-US" altLang="en-US" sz="2400" b="0" dirty="0">
                <a:latin typeface="+mn-lt"/>
                <a:cs typeface="+mn-cs"/>
              </a:rPr>
              <a:t> 2) How you will </a:t>
            </a:r>
            <a:r>
              <a:rPr lang="en-US" altLang="en-US" sz="2400" dirty="0">
                <a:latin typeface="+mn-lt"/>
                <a:cs typeface="+mn-cs"/>
              </a:rPr>
              <a:t>benefit</a:t>
            </a:r>
            <a:r>
              <a:rPr lang="en-US" altLang="en-US" sz="2400" b="0" dirty="0">
                <a:latin typeface="+mn-lt"/>
                <a:cs typeface="+mn-cs"/>
              </a:rPr>
              <a:t> the employer – not what you are seeking from the employer…2-3 things</a:t>
            </a:r>
            <a:endParaRPr lang="en-US" altLang="en-US" sz="2400" b="0" dirty="0">
              <a:latin typeface="+mn-lt"/>
            </a:endParaRPr>
          </a:p>
          <a:p>
            <a:pPr marL="342900" indent="-342900">
              <a:spcBef>
                <a:spcPct val="50000"/>
              </a:spcBef>
              <a:buFont typeface="Arial" panose="020B0604020202020204" pitchFamily="34" charset="0"/>
              <a:buChar char="•"/>
              <a:defRPr/>
            </a:pPr>
            <a:r>
              <a:rPr lang="en-US" altLang="en-US" sz="2400" b="0" dirty="0">
                <a:latin typeface="+mn-lt"/>
                <a:cs typeface="+mn-cs"/>
              </a:rPr>
              <a:t>Useful when switching careers</a:t>
            </a:r>
          </a:p>
        </p:txBody>
      </p:sp>
    </p:spTree>
    <p:extLst>
      <p:ext uri="{BB962C8B-B14F-4D97-AF65-F5344CB8AC3E}">
        <p14:creationId xmlns:p14="http://schemas.microsoft.com/office/powerpoint/2010/main" val="3422974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81000" y="1066800"/>
            <a:ext cx="8229600" cy="762000"/>
          </a:xfrm>
          <a:prstGeom prst="rect">
            <a:avLst/>
          </a:prstGeom>
          <a:noFill/>
          <a:ln>
            <a:noFill/>
          </a:ln>
        </p:spPr>
        <p:txBody>
          <a:bodyPr>
            <a:spAutoFit/>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lgn="ctr" eaLnBrk="1" fontAlgn="auto" hangingPunct="1">
              <a:spcBef>
                <a:spcPts val="0"/>
              </a:spcBef>
              <a:spcAft>
                <a:spcPts val="0"/>
              </a:spcAft>
              <a:defRPr/>
            </a:pPr>
            <a:r>
              <a:rPr lang="en-US" altLang="en-US" sz="4400" b="0" dirty="0">
                <a:solidFill>
                  <a:schemeClr val="tx2"/>
                </a:solidFill>
                <a:latin typeface="+mn-lt"/>
                <a:cs typeface="+mn-cs"/>
              </a:rPr>
              <a:t>Job Objective/Summary</a:t>
            </a:r>
          </a:p>
        </p:txBody>
      </p:sp>
      <p:sp>
        <p:nvSpPr>
          <p:cNvPr id="25603" name="Rectangle 3"/>
          <p:cNvSpPr>
            <a:spLocks noChangeArrowheads="1"/>
          </p:cNvSpPr>
          <p:nvPr/>
        </p:nvSpPr>
        <p:spPr bwMode="auto">
          <a:xfrm>
            <a:off x="209550" y="1828800"/>
            <a:ext cx="81534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AutoNum type="arabicPeriod"/>
              <a:defRPr/>
            </a:pPr>
            <a:r>
              <a:rPr lang="en-US" altLang="en-US" sz="2400" dirty="0">
                <a:solidFill>
                  <a:srgbClr val="000000"/>
                </a:solidFill>
              </a:rPr>
              <a:t>Seeking an </a:t>
            </a:r>
            <a:r>
              <a:rPr lang="en-US" sz="2400" dirty="0">
                <a:solidFill>
                  <a:srgbClr val="000000"/>
                </a:solidFill>
                <a:latin typeface="+mj-lt"/>
              </a:rPr>
              <a:t>exciting position within any healthcare organization doing interesting things.</a:t>
            </a:r>
            <a:endParaRPr lang="en-US" altLang="en-US" sz="2400" dirty="0">
              <a:solidFill>
                <a:srgbClr val="000000"/>
              </a:solidFill>
              <a:latin typeface="+mj-lt"/>
            </a:endParaRPr>
          </a:p>
          <a:p>
            <a:pPr eaLnBrk="1" hangingPunct="1">
              <a:spcBef>
                <a:spcPct val="50000"/>
              </a:spcBef>
              <a:buFontTx/>
              <a:buAutoNum type="arabicPeriod"/>
              <a:defRPr/>
            </a:pPr>
            <a:r>
              <a:rPr lang="en-US" altLang="en-US" sz="2400" dirty="0">
                <a:solidFill>
                  <a:srgbClr val="000000"/>
                </a:solidFill>
              </a:rPr>
              <a:t>An </a:t>
            </a:r>
            <a:r>
              <a:rPr lang="en-US" altLang="en-US" sz="2400" dirty="0">
                <a:solidFill>
                  <a:srgbClr val="000000"/>
                </a:solidFill>
                <a:latin typeface="+mj-lt"/>
              </a:rPr>
              <a:t>e</a:t>
            </a:r>
            <a:r>
              <a:rPr lang="en-US" sz="2400" dirty="0">
                <a:solidFill>
                  <a:srgbClr val="000000"/>
                </a:solidFill>
                <a:latin typeface="+mj-lt"/>
              </a:rPr>
              <a:t>ntry-level physical therapy position where I can be promoted to a supervisory position</a:t>
            </a:r>
            <a:r>
              <a:rPr lang="en-US" sz="2400" b="1" dirty="0">
                <a:solidFill>
                  <a:srgbClr val="000000"/>
                </a:solidFill>
                <a:latin typeface="+mj-lt"/>
              </a:rPr>
              <a:t>.</a:t>
            </a:r>
          </a:p>
          <a:p>
            <a:pPr eaLnBrk="1" hangingPunct="1">
              <a:spcBef>
                <a:spcPct val="50000"/>
              </a:spcBef>
              <a:buFontTx/>
              <a:buAutoNum type="arabicPeriod"/>
              <a:defRPr/>
            </a:pPr>
            <a:r>
              <a:rPr lang="en-US" sz="2400" dirty="0">
                <a:solidFill>
                  <a:srgbClr val="000000"/>
                </a:solidFill>
                <a:latin typeface="+mj-lt"/>
              </a:rPr>
              <a:t>To obtain a physical therapist position at Maxx sports </a:t>
            </a:r>
            <a:r>
              <a:rPr lang="en-US" altLang="en-US" sz="2400" dirty="0">
                <a:solidFill>
                  <a:srgbClr val="000000"/>
                </a:solidFill>
                <a:latin typeface="+mj-lt"/>
              </a:rPr>
              <a:t>utilizing my previous clinical experience with the Cleveland Indians, my leadership skills developed as the vice president of the Ohio State Physical Therapy Student Society and my experience as a scholar athlete at Ohio State.</a:t>
            </a:r>
          </a:p>
        </p:txBody>
      </p:sp>
    </p:spTree>
    <p:extLst>
      <p:ext uri="{BB962C8B-B14F-4D97-AF65-F5344CB8AC3E}">
        <p14:creationId xmlns:p14="http://schemas.microsoft.com/office/powerpoint/2010/main" val="2851327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5"/>
          </p:nvPr>
        </p:nvSpPr>
        <p:spPr/>
        <p:txBody>
          <a:bodyPr/>
          <a:lstStyle/>
          <a:p>
            <a:r>
              <a:rPr lang="en-US" dirty="0"/>
              <a:t>Career Counseling and Support Services</a:t>
            </a:r>
          </a:p>
        </p:txBody>
      </p:sp>
      <p:sp>
        <p:nvSpPr>
          <p:cNvPr id="4" name="TextBox 3"/>
          <p:cNvSpPr txBox="1"/>
          <p:nvPr/>
        </p:nvSpPr>
        <p:spPr>
          <a:xfrm>
            <a:off x="283029" y="972634"/>
            <a:ext cx="8465186" cy="4524315"/>
          </a:xfrm>
          <a:prstGeom prst="rect">
            <a:avLst/>
          </a:prstGeom>
          <a:noFill/>
        </p:spPr>
        <p:txBody>
          <a:bodyPr wrap="square" rtlCol="0">
            <a:spAutoFit/>
          </a:bodyPr>
          <a:lstStyle/>
          <a:p>
            <a:pPr marL="342900" indent="-342900" algn="ctr">
              <a:spcBef>
                <a:spcPct val="20000"/>
              </a:spcBef>
              <a:buClr>
                <a:schemeClr val="hlink"/>
              </a:buClr>
              <a:buSzPts val="3200"/>
              <a:defRPr/>
            </a:pPr>
            <a:r>
              <a:rPr lang="en-US" sz="4000" dirty="0">
                <a:cs typeface="Arial" charset="0"/>
              </a:rPr>
              <a:t>Summary Background (optional)</a:t>
            </a:r>
          </a:p>
          <a:p>
            <a:pPr marL="342900" indent="-342900" algn="ctr">
              <a:buClr>
                <a:schemeClr val="hlink"/>
              </a:buClr>
              <a:buSzPts val="3200"/>
              <a:defRPr/>
            </a:pPr>
            <a:endParaRPr lang="en-US" sz="2800" dirty="0">
              <a:cs typeface="Arial" charset="0"/>
            </a:endParaRPr>
          </a:p>
          <a:p>
            <a:pPr marL="742950" lvl="1" indent="-285750">
              <a:buSzPts val="3200"/>
              <a:buFont typeface="Arial" pitchFamily="34" charset="0"/>
              <a:buChar char="•"/>
              <a:defRPr/>
            </a:pPr>
            <a:r>
              <a:rPr lang="en-US" sz="2400" dirty="0">
                <a:cs typeface="Arial" charset="0"/>
              </a:rPr>
              <a:t>Highlights 3 - 5 bullet points summarizing your strongest qualifications for the position</a:t>
            </a:r>
          </a:p>
          <a:p>
            <a:pPr marL="1200150" lvl="2" indent="-285750">
              <a:buSzPts val="3200"/>
              <a:buFont typeface="Arial" pitchFamily="34" charset="0"/>
              <a:buChar char="•"/>
              <a:defRPr/>
            </a:pPr>
            <a:r>
              <a:rPr lang="en-US" sz="2400" dirty="0">
                <a:cs typeface="Arial" charset="0"/>
              </a:rPr>
              <a:t>Use Specifics</a:t>
            </a:r>
          </a:p>
          <a:p>
            <a:pPr marL="742950" lvl="1" indent="-285750">
              <a:buSzPts val="3200"/>
              <a:buFont typeface="Arial" pitchFamily="34" charset="0"/>
              <a:buChar char="•"/>
              <a:defRPr/>
            </a:pPr>
            <a:r>
              <a:rPr lang="en-US" altLang="en-US" sz="2400" dirty="0"/>
              <a:t>Include how you will benefit the employer – not what you are seeking from the employer</a:t>
            </a:r>
            <a:endParaRPr lang="en-US" sz="2400" dirty="0">
              <a:cs typeface="Arial" charset="0"/>
            </a:endParaRPr>
          </a:p>
          <a:p>
            <a:pPr lvl="1">
              <a:buSzPts val="3200"/>
              <a:defRPr/>
            </a:pPr>
            <a:endParaRPr lang="en-US" sz="2400" dirty="0">
              <a:cs typeface="Arial" charset="0"/>
            </a:endParaRPr>
          </a:p>
          <a:p>
            <a:pPr marL="742950" lvl="1" indent="-285750">
              <a:buSzPts val="3200"/>
              <a:buFont typeface="Arial" pitchFamily="34" charset="0"/>
              <a:buChar char="•"/>
              <a:defRPr/>
            </a:pPr>
            <a:r>
              <a:rPr lang="en-US" sz="2400" dirty="0">
                <a:cs typeface="Arial" charset="0"/>
              </a:rPr>
              <a:t>Answers two questions:</a:t>
            </a:r>
          </a:p>
          <a:p>
            <a:pPr marL="1143000" lvl="2" indent="-228600">
              <a:buSzPts val="3200"/>
              <a:buFont typeface="Arial" pitchFamily="34" charset="0"/>
              <a:buChar char="•"/>
              <a:defRPr/>
            </a:pPr>
            <a:r>
              <a:rPr lang="en-US" sz="2400" dirty="0">
                <a:cs typeface="Arial" charset="0"/>
              </a:rPr>
              <a:t>How is this person qualified?</a:t>
            </a:r>
          </a:p>
          <a:p>
            <a:pPr marL="1143000" lvl="2" indent="-228600">
              <a:buSzPts val="3200"/>
              <a:buFont typeface="Arial" pitchFamily="34" charset="0"/>
              <a:buChar char="•"/>
              <a:defRPr/>
            </a:pPr>
            <a:r>
              <a:rPr lang="en-US" sz="2400" dirty="0">
                <a:cs typeface="Arial" charset="0"/>
              </a:rPr>
              <a:t>Should I read the rest of the resume?</a:t>
            </a:r>
          </a:p>
        </p:txBody>
      </p:sp>
    </p:spTree>
    <p:extLst>
      <p:ext uri="{BB962C8B-B14F-4D97-AF65-F5344CB8AC3E}">
        <p14:creationId xmlns:p14="http://schemas.microsoft.com/office/powerpoint/2010/main" val="3004128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bwMode="auto">
          <a:xfrm>
            <a:off x="457200" y="1066800"/>
            <a:ext cx="7772400" cy="690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dirty="0"/>
              <a:t>CCSS Services</a:t>
            </a:r>
          </a:p>
        </p:txBody>
      </p:sp>
      <p:sp>
        <p:nvSpPr>
          <p:cNvPr id="11267" name="Rectangle 3"/>
          <p:cNvSpPr>
            <a:spLocks noGrp="1" noChangeArrowheads="1"/>
          </p:cNvSpPr>
          <p:nvPr>
            <p:ph type="body" sz="half" idx="4294967295"/>
          </p:nvPr>
        </p:nvSpPr>
        <p:spPr bwMode="auto">
          <a:xfrm>
            <a:off x="457200" y="1879600"/>
            <a:ext cx="8088313" cy="4343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sz="2400" dirty="0"/>
              <a:t>Individual Career Counseling </a:t>
            </a:r>
          </a:p>
          <a:p>
            <a:pPr marL="231775" indent="-231775" eaLnBrk="1" hangingPunct="1">
              <a:buFont typeface="Arial" charset="0"/>
              <a:buChar char="•"/>
              <a:defRPr/>
            </a:pPr>
            <a:r>
              <a:rPr lang="en-US" altLang="en-US" sz="2400" dirty="0"/>
              <a:t>Appointments and Walk-ins</a:t>
            </a:r>
          </a:p>
          <a:p>
            <a:pPr lvl="1" eaLnBrk="1" hangingPunct="1">
              <a:defRPr/>
            </a:pPr>
            <a:endParaRPr lang="en-US" altLang="en-US" sz="2400" dirty="0"/>
          </a:p>
          <a:p>
            <a:pPr marL="457200" indent="-457200" eaLnBrk="1" hangingPunct="1">
              <a:buFont typeface="+mj-lt"/>
              <a:buAutoNum type="arabicPeriod"/>
              <a:defRPr/>
            </a:pPr>
            <a:r>
              <a:rPr lang="en-US" altLang="en-US" sz="2400" dirty="0"/>
              <a:t>Job Search Campaign</a:t>
            </a:r>
          </a:p>
          <a:p>
            <a:pPr marL="914400" lvl="1" indent="-457200" eaLnBrk="1" hangingPunct="1">
              <a:buFont typeface="Arial" panose="020B0604020202020204" pitchFamily="34" charset="0"/>
              <a:buChar char="•"/>
              <a:defRPr/>
            </a:pPr>
            <a:r>
              <a:rPr lang="en-US" altLang="en-US" sz="2400" dirty="0"/>
              <a:t>Resumes, Cover Letters &amp; Interviewing Skills</a:t>
            </a:r>
          </a:p>
          <a:p>
            <a:pPr marL="914400" lvl="1" indent="-457200" eaLnBrk="1" hangingPunct="1">
              <a:buFont typeface="Arial" panose="020B0604020202020204" pitchFamily="34" charset="0"/>
              <a:buChar char="•"/>
              <a:defRPr/>
            </a:pPr>
            <a:r>
              <a:rPr lang="en-US" altLang="en-US" sz="2400" dirty="0"/>
              <a:t>Applying to Graduate School</a:t>
            </a:r>
          </a:p>
          <a:p>
            <a:pPr marL="457200" indent="-457200" eaLnBrk="1" hangingPunct="1">
              <a:buFont typeface="+mj-lt"/>
              <a:buAutoNum type="arabicPeriod"/>
              <a:defRPr/>
            </a:pPr>
            <a:r>
              <a:rPr lang="en-US" altLang="en-US" sz="2400" dirty="0"/>
              <a:t>Career Exploration</a:t>
            </a:r>
          </a:p>
          <a:p>
            <a:pPr marL="914400" lvl="1" indent="-457200" eaLnBrk="1" hangingPunct="1">
              <a:buFont typeface="Arial" panose="020B0604020202020204" pitchFamily="34" charset="0"/>
              <a:buChar char="•"/>
              <a:defRPr/>
            </a:pPr>
            <a:r>
              <a:rPr lang="en-US" altLang="en-US" sz="2400" dirty="0"/>
              <a:t>Career Assessments</a:t>
            </a:r>
          </a:p>
          <a:p>
            <a:pPr marL="914400" lvl="1" indent="-457200" eaLnBrk="1" hangingPunct="1">
              <a:buFont typeface="Arial" panose="020B0604020202020204" pitchFamily="34" charset="0"/>
              <a:buChar char="•"/>
              <a:defRPr/>
            </a:pPr>
            <a:r>
              <a:rPr lang="en-US" altLang="en-US" sz="2400" dirty="0"/>
              <a:t>Career Planning &amp; Decision-Making</a:t>
            </a:r>
          </a:p>
          <a:p>
            <a:pPr marL="457200" indent="-457200" eaLnBrk="1" hangingPunct="1">
              <a:buFont typeface="+mj-lt"/>
              <a:buAutoNum type="arabicPeriod"/>
              <a:defRPr/>
            </a:pPr>
            <a:r>
              <a:rPr lang="en-US" altLang="en-US" sz="2400" dirty="0"/>
              <a:t>Career Counseling</a:t>
            </a:r>
          </a:p>
        </p:txBody>
      </p:sp>
    </p:spTree>
    <p:extLst>
      <p:ext uri="{BB962C8B-B14F-4D97-AF65-F5344CB8AC3E}">
        <p14:creationId xmlns:p14="http://schemas.microsoft.com/office/powerpoint/2010/main" val="511584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57200" y="944563"/>
            <a:ext cx="8229600" cy="762000"/>
          </a:xfrm>
          <a:prstGeom prst="rect">
            <a:avLst/>
          </a:prstGeom>
          <a:noFill/>
          <a:ln>
            <a:noFill/>
          </a:ln>
        </p:spPr>
        <p:txBody>
          <a:bodyPr>
            <a:spAutoFit/>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lgn="ctr" eaLnBrk="1" fontAlgn="auto" hangingPunct="1">
              <a:spcBef>
                <a:spcPts val="0"/>
              </a:spcBef>
              <a:spcAft>
                <a:spcPts val="0"/>
              </a:spcAft>
              <a:defRPr/>
            </a:pPr>
            <a:r>
              <a:rPr lang="en-US" altLang="en-US" sz="4400" b="0" dirty="0">
                <a:solidFill>
                  <a:schemeClr val="tx2"/>
                </a:solidFill>
                <a:latin typeface="+mn-lt"/>
                <a:cs typeface="+mn-cs"/>
              </a:rPr>
              <a:t>Education</a:t>
            </a:r>
          </a:p>
        </p:txBody>
      </p:sp>
      <p:sp>
        <p:nvSpPr>
          <p:cNvPr id="14339" name="Rectangle 3"/>
          <p:cNvSpPr>
            <a:spLocks noChangeArrowheads="1"/>
          </p:cNvSpPr>
          <p:nvPr/>
        </p:nvSpPr>
        <p:spPr bwMode="auto">
          <a:xfrm>
            <a:off x="457200" y="1609725"/>
            <a:ext cx="8001000" cy="4801314"/>
          </a:xfrm>
          <a:prstGeom prst="rect">
            <a:avLst/>
          </a:prstGeom>
          <a:noFill/>
          <a:ln>
            <a:noFill/>
          </a:ln>
        </p:spPr>
        <p:txBody>
          <a:bodyPr>
            <a:spAutoFit/>
          </a:bodyPr>
          <a:lstStyle>
            <a:lvl1pPr marL="342900" indent="-342900">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fontAlgn="auto" hangingPunct="1">
              <a:spcBef>
                <a:spcPct val="50000"/>
              </a:spcBef>
              <a:spcAft>
                <a:spcPts val="0"/>
              </a:spcAft>
              <a:buFont typeface="Arial" panose="020B0604020202020204" pitchFamily="34" charset="0"/>
              <a:buChar char="•"/>
              <a:defRPr/>
            </a:pPr>
            <a:r>
              <a:rPr lang="en-US" altLang="en-US" sz="2400" b="0" dirty="0">
                <a:latin typeface="+mn-lt"/>
                <a:cs typeface="+mn-cs"/>
              </a:rPr>
              <a:t>Name and location of institution(s) attended in reverse chronological order</a:t>
            </a:r>
          </a:p>
          <a:p>
            <a:pPr eaLnBrk="1" fontAlgn="auto" hangingPunct="1">
              <a:spcBef>
                <a:spcPct val="50000"/>
              </a:spcBef>
              <a:spcAft>
                <a:spcPts val="0"/>
              </a:spcAft>
              <a:buFont typeface="Arial" panose="020B0604020202020204" pitchFamily="34" charset="0"/>
              <a:buChar char="•"/>
              <a:defRPr/>
            </a:pPr>
            <a:r>
              <a:rPr lang="en-US" altLang="en-US" sz="2400" b="0" dirty="0">
                <a:latin typeface="+mn-lt"/>
                <a:cs typeface="+mn-cs"/>
              </a:rPr>
              <a:t>Degree(s) awarded/ Majors and minors</a:t>
            </a:r>
          </a:p>
          <a:p>
            <a:pPr eaLnBrk="1" fontAlgn="auto" hangingPunct="1">
              <a:spcBef>
                <a:spcPct val="50000"/>
              </a:spcBef>
              <a:spcAft>
                <a:spcPts val="0"/>
              </a:spcAft>
              <a:buFont typeface="Arial" panose="020B0604020202020204" pitchFamily="34" charset="0"/>
              <a:buChar char="•"/>
              <a:defRPr/>
            </a:pPr>
            <a:r>
              <a:rPr lang="en-US" altLang="en-US" sz="2400" b="0" dirty="0">
                <a:latin typeface="+mn-lt"/>
                <a:cs typeface="+mn-cs"/>
              </a:rPr>
              <a:t>Anticipated or actual dates of graduation</a:t>
            </a:r>
          </a:p>
          <a:p>
            <a:pPr eaLnBrk="1" fontAlgn="auto" hangingPunct="1">
              <a:spcBef>
                <a:spcPct val="50000"/>
              </a:spcBef>
              <a:spcAft>
                <a:spcPts val="0"/>
              </a:spcAft>
              <a:buFont typeface="Arial" panose="020B0604020202020204" pitchFamily="34" charset="0"/>
              <a:buChar char="•"/>
              <a:defRPr/>
            </a:pPr>
            <a:r>
              <a:rPr lang="en-US" altLang="en-US" sz="2400" b="0" dirty="0">
                <a:latin typeface="+mn-lt"/>
                <a:cs typeface="+mn-cs"/>
              </a:rPr>
              <a:t>Only schools where received degree</a:t>
            </a:r>
          </a:p>
          <a:p>
            <a:pPr>
              <a:spcBef>
                <a:spcPct val="50000"/>
              </a:spcBef>
              <a:buFont typeface="Arial" panose="020B0604020202020204" pitchFamily="34" charset="0"/>
              <a:buChar char="•"/>
              <a:defRPr/>
            </a:pPr>
            <a:r>
              <a:rPr lang="en-US" altLang="en-US" sz="2400" b="0" dirty="0">
                <a:latin typeface="+mj-lt"/>
              </a:rPr>
              <a:t>Dissertation/Thesis</a:t>
            </a:r>
          </a:p>
          <a:p>
            <a:pPr eaLnBrk="1" fontAlgn="auto" hangingPunct="1">
              <a:spcBef>
                <a:spcPct val="50000"/>
              </a:spcBef>
              <a:spcAft>
                <a:spcPts val="0"/>
              </a:spcAft>
              <a:buFont typeface="Arial" panose="020B0604020202020204" pitchFamily="34" charset="0"/>
              <a:buChar char="•"/>
              <a:defRPr/>
            </a:pPr>
            <a:r>
              <a:rPr lang="en-US" altLang="en-US" sz="2400" b="0" dirty="0">
                <a:latin typeface="+mj-lt"/>
              </a:rPr>
              <a:t>No High School – usually</a:t>
            </a:r>
          </a:p>
          <a:p>
            <a:pPr>
              <a:spcBef>
                <a:spcPct val="50000"/>
              </a:spcBef>
              <a:buFont typeface="Arial" panose="020B0604020202020204" pitchFamily="34" charset="0"/>
              <a:buChar char="•"/>
              <a:defRPr/>
            </a:pPr>
            <a:r>
              <a:rPr lang="en-US" altLang="en-US" sz="2400" b="0" dirty="0">
                <a:latin typeface="+mj-lt"/>
              </a:rPr>
              <a:t>Might not lead with Education</a:t>
            </a:r>
          </a:p>
          <a:p>
            <a:pPr eaLnBrk="1" fontAlgn="auto" hangingPunct="1">
              <a:spcBef>
                <a:spcPct val="50000"/>
              </a:spcBef>
              <a:spcAft>
                <a:spcPts val="0"/>
              </a:spcAft>
              <a:buFont typeface="Arial" panose="020B0604020202020204" pitchFamily="34" charset="0"/>
              <a:buChar char="•"/>
              <a:defRPr/>
            </a:pPr>
            <a:endParaRPr lang="en-US" altLang="en-US" sz="2400" b="0" dirty="0">
              <a:latin typeface="+mn-lt"/>
              <a:cs typeface="+mn-cs"/>
            </a:endParaRPr>
          </a:p>
        </p:txBody>
      </p:sp>
    </p:spTree>
    <p:extLst>
      <p:ext uri="{BB962C8B-B14F-4D97-AF65-F5344CB8AC3E}">
        <p14:creationId xmlns:p14="http://schemas.microsoft.com/office/powerpoint/2010/main" val="2438805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57200" y="944563"/>
            <a:ext cx="8229600" cy="762000"/>
          </a:xfrm>
          <a:prstGeom prst="rect">
            <a:avLst/>
          </a:prstGeom>
          <a:noFill/>
          <a:ln>
            <a:noFill/>
          </a:ln>
        </p:spPr>
        <p:txBody>
          <a:bodyPr>
            <a:spAutoFit/>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lgn="ctr" eaLnBrk="1" fontAlgn="auto" hangingPunct="1">
              <a:spcBef>
                <a:spcPts val="0"/>
              </a:spcBef>
              <a:spcAft>
                <a:spcPts val="0"/>
              </a:spcAft>
              <a:defRPr/>
            </a:pPr>
            <a:r>
              <a:rPr lang="en-US" altLang="en-US" sz="4400" b="0" dirty="0">
                <a:solidFill>
                  <a:schemeClr val="tx2"/>
                </a:solidFill>
                <a:latin typeface="+mn-lt"/>
                <a:cs typeface="+mn-cs"/>
              </a:rPr>
              <a:t>Education</a:t>
            </a:r>
          </a:p>
        </p:txBody>
      </p:sp>
      <p:sp>
        <p:nvSpPr>
          <p:cNvPr id="14339" name="Rectangle 3"/>
          <p:cNvSpPr>
            <a:spLocks noChangeArrowheads="1"/>
          </p:cNvSpPr>
          <p:nvPr/>
        </p:nvSpPr>
        <p:spPr bwMode="auto">
          <a:xfrm>
            <a:off x="457200" y="1609725"/>
            <a:ext cx="8001000" cy="3231654"/>
          </a:xfrm>
          <a:prstGeom prst="rect">
            <a:avLst/>
          </a:prstGeom>
          <a:noFill/>
          <a:ln>
            <a:noFill/>
          </a:ln>
        </p:spPr>
        <p:txBody>
          <a:bodyPr>
            <a:spAutoFit/>
          </a:bodyPr>
          <a:lstStyle>
            <a:lvl1pPr marL="342900" indent="-342900">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marL="0" indent="0" algn="ctr" eaLnBrk="1" fontAlgn="auto" hangingPunct="1">
              <a:spcBef>
                <a:spcPct val="50000"/>
              </a:spcBef>
              <a:spcAft>
                <a:spcPts val="0"/>
              </a:spcAft>
              <a:defRPr/>
            </a:pPr>
            <a:r>
              <a:rPr lang="en-US" altLang="en-US" sz="2400" dirty="0">
                <a:latin typeface="+mn-lt"/>
                <a:cs typeface="+mn-cs"/>
              </a:rPr>
              <a:t>Optional</a:t>
            </a:r>
          </a:p>
          <a:p>
            <a:pPr eaLnBrk="1" fontAlgn="auto" hangingPunct="1">
              <a:spcBef>
                <a:spcPct val="50000"/>
              </a:spcBef>
              <a:spcAft>
                <a:spcPts val="0"/>
              </a:spcAft>
              <a:buFont typeface="Arial" panose="020B0604020202020204" pitchFamily="34" charset="0"/>
              <a:buChar char="•"/>
              <a:defRPr/>
            </a:pPr>
            <a:r>
              <a:rPr lang="en-US" altLang="en-US" sz="2400" b="0" dirty="0">
                <a:latin typeface="+mn-lt"/>
                <a:cs typeface="+mn-cs"/>
              </a:rPr>
              <a:t>GPA (industry specific)</a:t>
            </a:r>
          </a:p>
          <a:p>
            <a:pPr eaLnBrk="1" fontAlgn="auto" hangingPunct="1">
              <a:spcBef>
                <a:spcPct val="50000"/>
              </a:spcBef>
              <a:spcAft>
                <a:spcPts val="0"/>
              </a:spcAft>
              <a:buFont typeface="Arial" panose="020B0604020202020204" pitchFamily="34" charset="0"/>
              <a:buChar char="•"/>
              <a:defRPr/>
            </a:pPr>
            <a:r>
              <a:rPr lang="en-US" altLang="en-US" sz="2400" b="0" dirty="0">
                <a:latin typeface="+mn-lt"/>
                <a:cs typeface="+mn-cs"/>
              </a:rPr>
              <a:t>Related Coursework </a:t>
            </a:r>
          </a:p>
          <a:p>
            <a:pPr eaLnBrk="1" fontAlgn="auto" hangingPunct="1">
              <a:spcBef>
                <a:spcPct val="50000"/>
              </a:spcBef>
              <a:spcAft>
                <a:spcPts val="0"/>
              </a:spcAft>
              <a:buFont typeface="Arial" panose="020B0604020202020204" pitchFamily="34" charset="0"/>
              <a:buChar char="•"/>
              <a:defRPr/>
            </a:pPr>
            <a:r>
              <a:rPr lang="en-US" altLang="en-US" sz="2400" b="0" dirty="0">
                <a:latin typeface="+mn-lt"/>
                <a:cs typeface="+mn-cs"/>
              </a:rPr>
              <a:t>Study abroad</a:t>
            </a:r>
          </a:p>
          <a:p>
            <a:pPr eaLnBrk="1" fontAlgn="auto" hangingPunct="1">
              <a:spcBef>
                <a:spcPct val="50000"/>
              </a:spcBef>
              <a:spcAft>
                <a:spcPts val="0"/>
              </a:spcAft>
              <a:buFont typeface="Arial" panose="020B0604020202020204" pitchFamily="34" charset="0"/>
              <a:buChar char="•"/>
              <a:defRPr/>
            </a:pPr>
            <a:r>
              <a:rPr lang="en-US" altLang="en-US" sz="2400" b="0" dirty="0">
                <a:latin typeface="+mn-lt"/>
                <a:cs typeface="+mn-cs"/>
              </a:rPr>
              <a:t>Awards and Honors/Dissertation/Thesis</a:t>
            </a:r>
          </a:p>
          <a:p>
            <a:pPr marL="0" indent="0" eaLnBrk="1" fontAlgn="auto" hangingPunct="1">
              <a:spcBef>
                <a:spcPct val="50000"/>
              </a:spcBef>
              <a:spcAft>
                <a:spcPts val="0"/>
              </a:spcAft>
              <a:defRPr/>
            </a:pPr>
            <a:endParaRPr lang="en-US" altLang="en-US" sz="2400" b="0" dirty="0">
              <a:latin typeface="+mn-lt"/>
              <a:cs typeface="+mn-cs"/>
            </a:endParaRPr>
          </a:p>
        </p:txBody>
      </p:sp>
    </p:spTree>
    <p:extLst>
      <p:ext uri="{BB962C8B-B14F-4D97-AF65-F5344CB8AC3E}">
        <p14:creationId xmlns:p14="http://schemas.microsoft.com/office/powerpoint/2010/main" val="580953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838200" y="1295400"/>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2400">
              <a:latin typeface="Times New Roman" panose="02020603050405020304" pitchFamily="18" charset="0"/>
            </a:endParaRPr>
          </a:p>
        </p:txBody>
      </p:sp>
      <p:sp>
        <p:nvSpPr>
          <p:cNvPr id="29699" name="Text Box 3"/>
          <p:cNvSpPr txBox="1">
            <a:spLocks noChangeArrowheads="1"/>
          </p:cNvSpPr>
          <p:nvPr/>
        </p:nvSpPr>
        <p:spPr bwMode="auto">
          <a:xfrm>
            <a:off x="5105400" y="15240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2400">
              <a:latin typeface="Times New Roman" panose="02020603050405020304" pitchFamily="18" charset="0"/>
            </a:endParaRPr>
          </a:p>
        </p:txBody>
      </p:sp>
      <p:sp>
        <p:nvSpPr>
          <p:cNvPr id="14340" name="Text Box 4"/>
          <p:cNvSpPr txBox="1">
            <a:spLocks noChangeArrowheads="1"/>
          </p:cNvSpPr>
          <p:nvPr/>
        </p:nvSpPr>
        <p:spPr bwMode="auto">
          <a:xfrm>
            <a:off x="1409700" y="1003300"/>
            <a:ext cx="6248400" cy="707886"/>
          </a:xfrm>
          <a:prstGeom prst="rect">
            <a:avLst/>
          </a:prstGeom>
          <a:noFill/>
          <a:ln w="12700" cap="sq">
            <a:noFill/>
            <a:miter lim="800000"/>
            <a:headEnd type="none" w="sm" len="sm"/>
            <a:tailEnd type="none" w="sm" len="sm"/>
          </a:ln>
        </p:spPr>
        <p:txBody>
          <a:bodyPr>
            <a:spAutoFit/>
          </a:bodyPr>
          <a:lstStyle/>
          <a:p>
            <a:pPr algn="ctr" fontAlgn="auto">
              <a:spcBef>
                <a:spcPct val="50000"/>
              </a:spcBef>
              <a:spcAft>
                <a:spcPts val="0"/>
              </a:spcAft>
              <a:defRPr/>
            </a:pPr>
            <a:r>
              <a:rPr lang="en-US" sz="4000" dirty="0">
                <a:latin typeface="+mj-lt"/>
                <a:cs typeface="+mn-cs"/>
              </a:rPr>
              <a:t>Education</a:t>
            </a:r>
          </a:p>
        </p:txBody>
      </p:sp>
      <p:sp>
        <p:nvSpPr>
          <p:cNvPr id="29701" name="Text Box 5"/>
          <p:cNvSpPr txBox="1">
            <a:spLocks noChangeArrowheads="1"/>
          </p:cNvSpPr>
          <p:nvPr/>
        </p:nvSpPr>
        <p:spPr bwMode="auto">
          <a:xfrm>
            <a:off x="685800" y="1752600"/>
            <a:ext cx="7696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kumimoji="1" lang="en-US" altLang="en-US" dirty="0">
                <a:latin typeface="Times New Roman" panose="02020603050405020304" pitchFamily="18" charset="0"/>
              </a:rPr>
              <a:t>THE OHIO STATE UNIVERSITY, Columbus, Ohio</a:t>
            </a:r>
            <a:endParaRPr kumimoji="1" lang="en-US" altLang="en-US" dirty="0"/>
          </a:p>
          <a:p>
            <a:pPr eaLnBrk="1" hangingPunct="1"/>
            <a:r>
              <a:rPr lang="en-US" altLang="en-US" i="1" dirty="0">
                <a:latin typeface="Times New Roman" panose="02020603050405020304" pitchFamily="18" charset="0"/>
              </a:rPr>
              <a:t>PhD in Exercise Science, </a:t>
            </a:r>
            <a:r>
              <a:rPr lang="en-US" altLang="en-US" dirty="0">
                <a:latin typeface="Times New Roman" panose="02020603050405020304" pitchFamily="18" charset="0"/>
              </a:rPr>
              <a:t>May 2021	</a:t>
            </a:r>
          </a:p>
          <a:p>
            <a:pPr eaLnBrk="1" hangingPunct="1"/>
            <a:r>
              <a:rPr lang="en-US" altLang="en-US" dirty="0">
                <a:latin typeface="Times New Roman" panose="02020603050405020304" pitchFamily="18" charset="0"/>
              </a:rPr>
              <a:t>GPA:  3.43</a:t>
            </a:r>
          </a:p>
        </p:txBody>
      </p:sp>
      <p:sp>
        <p:nvSpPr>
          <p:cNvPr id="29702" name="Text Box 7"/>
          <p:cNvSpPr txBox="1">
            <a:spLocks noChangeArrowheads="1"/>
          </p:cNvSpPr>
          <p:nvPr/>
        </p:nvSpPr>
        <p:spPr bwMode="auto">
          <a:xfrm>
            <a:off x="696913" y="2727325"/>
            <a:ext cx="76962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0000"/>
              </a:spcBef>
            </a:pPr>
            <a:r>
              <a:rPr lang="en-US" altLang="en-US" dirty="0">
                <a:latin typeface="Times New Roman" panose="02020603050405020304" pitchFamily="18" charset="0"/>
              </a:rPr>
              <a:t>BOWLING GREEN STATE UNIVERSITY, Bowling Green, Ohio</a:t>
            </a:r>
          </a:p>
          <a:p>
            <a:pPr eaLnBrk="1" hangingPunct="1">
              <a:spcBef>
                <a:spcPct val="10000"/>
              </a:spcBef>
            </a:pPr>
            <a:r>
              <a:rPr lang="en-US" altLang="en-US" i="1" dirty="0">
                <a:latin typeface="Times New Roman" panose="02020603050405020304" pitchFamily="18" charset="0"/>
              </a:rPr>
              <a:t>Bachelor’s of Science in Kinesiology,  </a:t>
            </a:r>
            <a:r>
              <a:rPr lang="en-US" altLang="en-US" dirty="0">
                <a:latin typeface="Times New Roman" panose="02020603050405020304" pitchFamily="18" charset="0"/>
              </a:rPr>
              <a:t>June 2013</a:t>
            </a:r>
          </a:p>
          <a:p>
            <a:pPr eaLnBrk="1" hangingPunct="1">
              <a:spcBef>
                <a:spcPct val="10000"/>
              </a:spcBef>
            </a:pPr>
            <a:r>
              <a:rPr lang="en-US" altLang="en-US" dirty="0">
                <a:latin typeface="Times New Roman" panose="02020603050405020304" pitchFamily="18" charset="0"/>
              </a:rPr>
              <a:t>GPA: 3.67</a:t>
            </a:r>
          </a:p>
        </p:txBody>
      </p:sp>
      <p:sp>
        <p:nvSpPr>
          <p:cNvPr id="29703" name="Text Box 8"/>
          <p:cNvSpPr txBox="1">
            <a:spLocks noChangeArrowheads="1"/>
          </p:cNvSpPr>
          <p:nvPr/>
        </p:nvSpPr>
        <p:spPr bwMode="auto">
          <a:xfrm>
            <a:off x="315913" y="3705225"/>
            <a:ext cx="84582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0000"/>
              </a:spcBef>
            </a:pPr>
            <a:endParaRPr lang="en-US" altLang="en-US" sz="2000" dirty="0">
              <a:latin typeface="Times New Roman" panose="02020603050405020304" pitchFamily="18" charset="0"/>
            </a:endParaRPr>
          </a:p>
          <a:p>
            <a:pPr eaLnBrk="1" hangingPunct="1">
              <a:spcBef>
                <a:spcPct val="10000"/>
              </a:spcBef>
            </a:pPr>
            <a:r>
              <a:rPr lang="en-US" altLang="en-US" b="1" dirty="0">
                <a:latin typeface="Times New Roman" panose="02020603050405020304" pitchFamily="18" charset="0"/>
              </a:rPr>
              <a:t>The Ohio State University			Columbus, OH</a:t>
            </a:r>
          </a:p>
          <a:p>
            <a:pPr eaLnBrk="1" hangingPunct="1">
              <a:spcBef>
                <a:spcPct val="10000"/>
              </a:spcBef>
            </a:pPr>
            <a:r>
              <a:rPr lang="en-US" altLang="en-US" i="1" dirty="0">
                <a:latin typeface="Times New Roman" panose="02020603050405020304" pitchFamily="18" charset="0"/>
              </a:rPr>
              <a:t>Bachelor of Science in Business Administration  	December 2020</a:t>
            </a:r>
          </a:p>
          <a:p>
            <a:pPr eaLnBrk="1" hangingPunct="1">
              <a:spcBef>
                <a:spcPct val="10000"/>
              </a:spcBef>
            </a:pPr>
            <a:r>
              <a:rPr lang="en-US" altLang="en-US" dirty="0">
                <a:latin typeface="Times New Roman" panose="02020603050405020304" pitchFamily="18" charset="0"/>
              </a:rPr>
              <a:t>Majors: International Business and Finance               Major GPA: 3.5</a:t>
            </a:r>
          </a:p>
          <a:p>
            <a:pPr eaLnBrk="1" hangingPunct="1">
              <a:spcBef>
                <a:spcPct val="10000"/>
              </a:spcBef>
            </a:pPr>
            <a:r>
              <a:rPr lang="en-US" altLang="en-US" dirty="0">
                <a:latin typeface="Times New Roman" panose="02020603050405020304" pitchFamily="18" charset="0"/>
              </a:rPr>
              <a:t>Minor emphasis in Spanish   	</a:t>
            </a:r>
          </a:p>
          <a:p>
            <a:pPr eaLnBrk="1" hangingPunct="1">
              <a:spcBef>
                <a:spcPct val="10000"/>
              </a:spcBef>
            </a:pPr>
            <a:endParaRPr lang="en-US" altLang="en-US" dirty="0">
              <a:latin typeface="Times New Roman" panose="02020603050405020304" pitchFamily="18" charset="0"/>
            </a:endParaRPr>
          </a:p>
          <a:p>
            <a:pPr eaLnBrk="1" hangingPunct="1">
              <a:spcBef>
                <a:spcPct val="10000"/>
              </a:spcBef>
            </a:pPr>
            <a:r>
              <a:rPr lang="en-US" altLang="en-US" dirty="0">
                <a:latin typeface="Times New Roman" panose="02020603050405020304" pitchFamily="18" charset="0"/>
              </a:rPr>
              <a:t>El </a:t>
            </a:r>
            <a:r>
              <a:rPr lang="en-US" altLang="en-US" dirty="0" err="1">
                <a:latin typeface="Times New Roman" panose="02020603050405020304" pitchFamily="18" charset="0"/>
              </a:rPr>
              <a:t>Colegio</a:t>
            </a:r>
            <a:r>
              <a:rPr lang="en-US" altLang="en-US" dirty="0">
                <a:latin typeface="Times New Roman" panose="02020603050405020304" pitchFamily="18" charset="0"/>
              </a:rPr>
              <a:t> de </a:t>
            </a:r>
            <a:r>
              <a:rPr lang="en-US" altLang="en-US" dirty="0" err="1">
                <a:latin typeface="Times New Roman" panose="02020603050405020304" pitchFamily="18" charset="0"/>
              </a:rPr>
              <a:t>Postgraduados</a:t>
            </a:r>
            <a:r>
              <a:rPr lang="en-US" altLang="en-US" dirty="0">
                <a:latin typeface="Times New Roman" panose="02020603050405020304" pitchFamily="18" charset="0"/>
              </a:rPr>
              <a:t> </a:t>
            </a:r>
            <a:r>
              <a:rPr lang="en-US" altLang="en-US" dirty="0" err="1">
                <a:latin typeface="Times New Roman" panose="02020603050405020304" pitchFamily="18" charset="0"/>
              </a:rPr>
              <a:t>en</a:t>
            </a:r>
            <a:r>
              <a:rPr lang="en-US" altLang="en-US" dirty="0">
                <a:latin typeface="Times New Roman" panose="02020603050405020304" pitchFamily="18" charset="0"/>
              </a:rPr>
              <a:t> </a:t>
            </a:r>
            <a:r>
              <a:rPr lang="en-US" altLang="en-US" dirty="0" err="1">
                <a:latin typeface="Times New Roman" panose="02020603050405020304" pitchFamily="18" charset="0"/>
              </a:rPr>
              <a:t>Ciencias</a:t>
            </a:r>
            <a:r>
              <a:rPr lang="en-US" altLang="en-US" dirty="0">
                <a:latin typeface="Times New Roman" panose="02020603050405020304" pitchFamily="18" charset="0"/>
              </a:rPr>
              <a:t> </a:t>
            </a:r>
            <a:r>
              <a:rPr lang="en-US" altLang="en-US" dirty="0" err="1">
                <a:latin typeface="Times New Roman" panose="02020603050405020304" pitchFamily="18" charset="0"/>
              </a:rPr>
              <a:t>Agrarias</a:t>
            </a:r>
            <a:r>
              <a:rPr lang="en-US" altLang="en-US" dirty="0">
                <a:latin typeface="Times New Roman" panose="02020603050405020304" pitchFamily="18" charset="0"/>
              </a:rPr>
              <a:t>, </a:t>
            </a:r>
            <a:r>
              <a:rPr lang="en-US" altLang="en-US" dirty="0" err="1">
                <a:latin typeface="Times New Roman" panose="02020603050405020304" pitchFamily="18" charset="0"/>
              </a:rPr>
              <a:t>Texcoco</a:t>
            </a:r>
            <a:r>
              <a:rPr lang="en-US" altLang="en-US" dirty="0">
                <a:latin typeface="Times New Roman" panose="02020603050405020304" pitchFamily="18" charset="0"/>
              </a:rPr>
              <a:t>, Mexico</a:t>
            </a:r>
          </a:p>
          <a:p>
            <a:pPr eaLnBrk="1" hangingPunct="1">
              <a:spcBef>
                <a:spcPct val="10000"/>
              </a:spcBef>
            </a:pPr>
            <a:r>
              <a:rPr lang="en-US" altLang="en-US" i="1" dirty="0">
                <a:latin typeface="Times New Roman" panose="02020603050405020304" pitchFamily="18" charset="0"/>
              </a:rPr>
              <a:t>Agricultural Trade and Rural Development Study Abroad Program</a:t>
            </a:r>
            <a:r>
              <a:rPr lang="en-US" altLang="en-US" dirty="0">
                <a:latin typeface="Times New Roman" panose="02020603050405020304" pitchFamily="18" charset="0"/>
              </a:rPr>
              <a:t>   June - August 2018</a:t>
            </a:r>
          </a:p>
        </p:txBody>
      </p:sp>
    </p:spTree>
    <p:extLst>
      <p:ext uri="{BB962C8B-B14F-4D97-AF65-F5344CB8AC3E}">
        <p14:creationId xmlns:p14="http://schemas.microsoft.com/office/powerpoint/2010/main" val="178153913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457200" y="990600"/>
            <a:ext cx="8229600" cy="762000"/>
          </a:xfrm>
          <a:prstGeom prst="rect">
            <a:avLst/>
          </a:prstGeom>
          <a:noFill/>
          <a:ln>
            <a:noFill/>
          </a:ln>
        </p:spPr>
        <p:txBody>
          <a:bodyPr>
            <a:spAutoFit/>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lgn="ctr" eaLnBrk="1" fontAlgn="auto" hangingPunct="1">
              <a:spcBef>
                <a:spcPts val="0"/>
              </a:spcBef>
              <a:spcAft>
                <a:spcPts val="0"/>
              </a:spcAft>
              <a:defRPr/>
            </a:pPr>
            <a:r>
              <a:rPr lang="en-US" altLang="en-US" sz="4400" b="0" dirty="0">
                <a:solidFill>
                  <a:schemeClr val="tx2"/>
                </a:solidFill>
                <a:latin typeface="+mn-lt"/>
                <a:cs typeface="+mn-cs"/>
              </a:rPr>
              <a:t>Experience Layout</a:t>
            </a:r>
          </a:p>
        </p:txBody>
      </p:sp>
      <p:sp>
        <p:nvSpPr>
          <p:cNvPr id="20483" name="Rectangle 3"/>
          <p:cNvSpPr>
            <a:spLocks noChangeArrowheads="1"/>
          </p:cNvSpPr>
          <p:nvPr/>
        </p:nvSpPr>
        <p:spPr bwMode="auto">
          <a:xfrm>
            <a:off x="334963" y="1774825"/>
            <a:ext cx="8474075" cy="5078313"/>
          </a:xfrm>
          <a:prstGeom prst="rect">
            <a:avLst/>
          </a:prstGeom>
          <a:noFill/>
          <a:ln>
            <a:noFill/>
          </a:ln>
        </p:spPr>
        <p:txBody>
          <a:bodyPr>
            <a:spAutoFit/>
          </a:bodyPr>
          <a:lstStyle>
            <a:lvl1pPr marL="342900" indent="-342900">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marL="0" indent="0" algn="ctr" eaLnBrk="1" fontAlgn="auto" hangingPunct="1">
              <a:spcBef>
                <a:spcPct val="50000"/>
              </a:spcBef>
              <a:spcAft>
                <a:spcPts val="0"/>
              </a:spcAft>
              <a:defRPr/>
            </a:pPr>
            <a:r>
              <a:rPr lang="en-US" altLang="en-US" sz="2400" b="0" dirty="0">
                <a:solidFill>
                  <a:srgbClr val="000000"/>
                </a:solidFill>
                <a:latin typeface="+mj-lt"/>
                <a:cs typeface="Arial" charset="0"/>
              </a:rPr>
              <a:t>RULE OF RELEVANCE</a:t>
            </a:r>
          </a:p>
          <a:p>
            <a:pPr eaLnBrk="1" fontAlgn="auto" hangingPunct="1">
              <a:spcBef>
                <a:spcPct val="50000"/>
              </a:spcBef>
              <a:spcAft>
                <a:spcPts val="0"/>
              </a:spcAft>
              <a:buFont typeface="Arial" panose="020B0604020202020204" pitchFamily="34" charset="0"/>
              <a:buChar char="•"/>
              <a:defRPr/>
            </a:pPr>
            <a:r>
              <a:rPr lang="en-US" altLang="en-US" sz="2400" b="0" dirty="0">
                <a:latin typeface="+mj-lt"/>
                <a:cs typeface="+mn-cs"/>
              </a:rPr>
              <a:t>Clustered Experiences-Targeted headers</a:t>
            </a:r>
          </a:p>
          <a:p>
            <a:pPr marL="800100" lvl="1" indent="-342900" eaLnBrk="1" fontAlgn="auto" hangingPunct="1">
              <a:spcBef>
                <a:spcPct val="50000"/>
              </a:spcBef>
              <a:spcAft>
                <a:spcPts val="0"/>
              </a:spcAft>
              <a:buFont typeface="Arial" panose="020B0604020202020204" pitchFamily="34" charset="0"/>
              <a:buChar char="•"/>
              <a:defRPr/>
            </a:pPr>
            <a:r>
              <a:rPr lang="en-US" altLang="en-US" sz="2400" b="0" dirty="0">
                <a:latin typeface="+mj-lt"/>
                <a:cs typeface="+mn-cs"/>
              </a:rPr>
              <a:t>Check off the boxes they are looking for with headers</a:t>
            </a:r>
          </a:p>
          <a:p>
            <a:pPr marL="800100" lvl="1" indent="-342900" eaLnBrk="1" fontAlgn="auto" hangingPunct="1">
              <a:spcBef>
                <a:spcPct val="50000"/>
              </a:spcBef>
              <a:spcAft>
                <a:spcPts val="0"/>
              </a:spcAft>
              <a:buFont typeface="Arial" panose="020B0604020202020204" pitchFamily="34" charset="0"/>
              <a:buChar char="•"/>
              <a:defRPr/>
            </a:pPr>
            <a:r>
              <a:rPr lang="en-US" altLang="en-US" sz="2400" b="0" dirty="0">
                <a:latin typeface="+mj-lt"/>
                <a:cs typeface="Arial" charset="0"/>
              </a:rPr>
              <a:t>Categorize based on relevance rather than paid/not paid </a:t>
            </a:r>
          </a:p>
          <a:p>
            <a:pPr marL="800100" lvl="1" indent="-342900" eaLnBrk="1" fontAlgn="auto" hangingPunct="1">
              <a:spcBef>
                <a:spcPct val="50000"/>
              </a:spcBef>
              <a:spcAft>
                <a:spcPts val="0"/>
              </a:spcAft>
              <a:buFont typeface="Arial" panose="020B0604020202020204" pitchFamily="34" charset="0"/>
              <a:buChar char="•"/>
              <a:defRPr/>
            </a:pPr>
            <a:r>
              <a:rPr lang="en-US" altLang="en-US" sz="2400" b="0" dirty="0">
                <a:latin typeface="+mj-lt"/>
                <a:cs typeface="Arial" charset="0"/>
              </a:rPr>
              <a:t>Order is Relevance-Significance-Reverse Date</a:t>
            </a:r>
          </a:p>
          <a:p>
            <a:pPr marL="800100" lvl="1" indent="-342900">
              <a:spcBef>
                <a:spcPct val="50000"/>
              </a:spcBef>
              <a:buFont typeface="Arial" panose="020B0604020202020204" pitchFamily="34" charset="0"/>
              <a:buChar char="•"/>
              <a:defRPr/>
            </a:pPr>
            <a:r>
              <a:rPr lang="en-US" altLang="en-US" sz="2400" b="0" dirty="0"/>
              <a:t>Any experience that is particularly relevant to the job that you are applying for should be closer to the top </a:t>
            </a:r>
          </a:p>
          <a:p>
            <a:pPr marL="800100" lvl="1" indent="-342900" eaLnBrk="1" fontAlgn="auto" hangingPunct="1">
              <a:spcBef>
                <a:spcPct val="50000"/>
              </a:spcBef>
              <a:spcAft>
                <a:spcPts val="0"/>
              </a:spcAft>
              <a:buFont typeface="Arial" panose="020B0604020202020204" pitchFamily="34" charset="0"/>
              <a:buChar char="•"/>
              <a:defRPr/>
            </a:pPr>
            <a:endParaRPr lang="en-US" altLang="en-US" sz="2400" b="0" dirty="0">
              <a:latin typeface="+mj-lt"/>
              <a:cs typeface="Arial" charset="0"/>
            </a:endParaRPr>
          </a:p>
          <a:p>
            <a:pPr marL="800100" lvl="1" indent="-342900" eaLnBrk="1" fontAlgn="auto" hangingPunct="1">
              <a:spcBef>
                <a:spcPct val="50000"/>
              </a:spcBef>
              <a:spcAft>
                <a:spcPts val="0"/>
              </a:spcAft>
              <a:buFont typeface="Arial" panose="020B0604020202020204" pitchFamily="34" charset="0"/>
              <a:buChar char="•"/>
              <a:defRPr/>
            </a:pPr>
            <a:endParaRPr lang="en-US" altLang="en-US" sz="2400" b="0" dirty="0">
              <a:latin typeface="+mj-lt"/>
              <a:cs typeface="Arial" charset="0"/>
            </a:endParaRPr>
          </a:p>
        </p:txBody>
      </p:sp>
    </p:spTree>
    <p:extLst>
      <p:ext uri="{BB962C8B-B14F-4D97-AF65-F5344CB8AC3E}">
        <p14:creationId xmlns:p14="http://schemas.microsoft.com/office/powerpoint/2010/main" val="1227099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457200" y="990600"/>
            <a:ext cx="8229600" cy="762000"/>
          </a:xfrm>
          <a:prstGeom prst="rect">
            <a:avLst/>
          </a:prstGeom>
          <a:noFill/>
          <a:ln>
            <a:noFill/>
          </a:ln>
        </p:spPr>
        <p:txBody>
          <a:bodyPr>
            <a:spAutoFit/>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lgn="ctr" eaLnBrk="1" fontAlgn="auto" hangingPunct="1">
              <a:spcBef>
                <a:spcPts val="0"/>
              </a:spcBef>
              <a:spcAft>
                <a:spcPts val="0"/>
              </a:spcAft>
              <a:defRPr/>
            </a:pPr>
            <a:r>
              <a:rPr lang="en-US" altLang="en-US" sz="4400" b="0" dirty="0">
                <a:solidFill>
                  <a:schemeClr val="tx2"/>
                </a:solidFill>
                <a:latin typeface="+mn-lt"/>
                <a:cs typeface="+mn-cs"/>
              </a:rPr>
              <a:t>Experience Layout</a:t>
            </a:r>
          </a:p>
        </p:txBody>
      </p:sp>
      <p:sp>
        <p:nvSpPr>
          <p:cNvPr id="20483" name="Rectangle 3"/>
          <p:cNvSpPr>
            <a:spLocks noChangeArrowheads="1"/>
          </p:cNvSpPr>
          <p:nvPr/>
        </p:nvSpPr>
        <p:spPr bwMode="auto">
          <a:xfrm>
            <a:off x="334963" y="1774825"/>
            <a:ext cx="8474075" cy="4340225"/>
          </a:xfrm>
          <a:prstGeom prst="rect">
            <a:avLst/>
          </a:prstGeom>
          <a:noFill/>
          <a:ln>
            <a:noFill/>
          </a:ln>
        </p:spPr>
        <p:txBody>
          <a:bodyPr>
            <a:spAutoFit/>
          </a:bodyPr>
          <a:lstStyle>
            <a:lvl1pPr marL="342900" indent="-342900">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marL="0" indent="0" algn="ctr" eaLnBrk="1" fontAlgn="auto" hangingPunct="1">
              <a:spcBef>
                <a:spcPct val="50000"/>
              </a:spcBef>
              <a:spcAft>
                <a:spcPts val="0"/>
              </a:spcAft>
              <a:defRPr/>
            </a:pPr>
            <a:r>
              <a:rPr lang="en-US" altLang="en-US" sz="2400" b="0" dirty="0">
                <a:solidFill>
                  <a:srgbClr val="000000"/>
                </a:solidFill>
                <a:latin typeface="+mn-lt"/>
                <a:cs typeface="Arial" charset="0"/>
              </a:rPr>
              <a:t>RULE OF RELEVANCE</a:t>
            </a:r>
          </a:p>
          <a:p>
            <a:pPr eaLnBrk="1" fontAlgn="auto" hangingPunct="1">
              <a:spcBef>
                <a:spcPct val="50000"/>
              </a:spcBef>
              <a:spcAft>
                <a:spcPts val="0"/>
              </a:spcAft>
              <a:buFont typeface="Arial" panose="020B0604020202020204" pitchFamily="34" charset="0"/>
              <a:buChar char="•"/>
              <a:defRPr/>
            </a:pPr>
            <a:r>
              <a:rPr lang="en-US" altLang="en-US" sz="2400" b="0" dirty="0">
                <a:latin typeface="+mn-lt"/>
                <a:cs typeface="+mn-cs"/>
              </a:rPr>
              <a:t>Example: Experience v Counseling Experience</a:t>
            </a:r>
          </a:p>
          <a:p>
            <a:pPr marL="0" indent="0" algn="ctr" eaLnBrk="1" fontAlgn="auto" hangingPunct="1">
              <a:spcBef>
                <a:spcPct val="50000"/>
              </a:spcBef>
              <a:spcAft>
                <a:spcPts val="0"/>
              </a:spcAft>
              <a:defRPr/>
            </a:pPr>
            <a:r>
              <a:rPr lang="en-US" altLang="en-US" sz="2400" b="0" dirty="0">
                <a:latin typeface="+mn-lt"/>
                <a:cs typeface="+mn-cs"/>
              </a:rPr>
              <a:t>Career Counseling Experience</a:t>
            </a:r>
          </a:p>
          <a:p>
            <a:pPr marL="0" indent="0" algn="ctr" eaLnBrk="1" fontAlgn="auto" hangingPunct="1">
              <a:spcBef>
                <a:spcPct val="50000"/>
              </a:spcBef>
              <a:spcAft>
                <a:spcPts val="0"/>
              </a:spcAft>
              <a:defRPr/>
            </a:pPr>
            <a:r>
              <a:rPr lang="en-US" altLang="en-US" sz="2400" b="0" dirty="0">
                <a:latin typeface="+mn-lt"/>
                <a:cs typeface="+mn-cs"/>
              </a:rPr>
              <a:t>Higher Education Experience</a:t>
            </a:r>
          </a:p>
          <a:p>
            <a:pPr marL="0" indent="0" algn="ctr" eaLnBrk="1" fontAlgn="auto" hangingPunct="1">
              <a:spcBef>
                <a:spcPct val="50000"/>
              </a:spcBef>
              <a:spcAft>
                <a:spcPts val="0"/>
              </a:spcAft>
              <a:defRPr/>
            </a:pPr>
            <a:r>
              <a:rPr lang="en-US" altLang="en-US" sz="2400" b="0" dirty="0">
                <a:latin typeface="+mn-lt"/>
                <a:cs typeface="+mn-cs"/>
              </a:rPr>
              <a:t>Military Experience</a:t>
            </a:r>
          </a:p>
          <a:p>
            <a:pPr marL="0" indent="0" algn="ctr" eaLnBrk="1" fontAlgn="auto" hangingPunct="1">
              <a:spcBef>
                <a:spcPct val="50000"/>
              </a:spcBef>
              <a:spcAft>
                <a:spcPts val="0"/>
              </a:spcAft>
              <a:defRPr/>
            </a:pPr>
            <a:r>
              <a:rPr lang="en-US" altLang="en-US" sz="2400" b="0" dirty="0">
                <a:latin typeface="+mn-lt"/>
                <a:cs typeface="+mn-cs"/>
              </a:rPr>
              <a:t>Leadership Experience</a:t>
            </a:r>
          </a:p>
          <a:p>
            <a:pPr marL="0" indent="0" algn="ctr" eaLnBrk="1" fontAlgn="auto" hangingPunct="1">
              <a:spcBef>
                <a:spcPct val="50000"/>
              </a:spcBef>
              <a:spcAft>
                <a:spcPts val="0"/>
              </a:spcAft>
              <a:defRPr/>
            </a:pPr>
            <a:endParaRPr lang="en-US" altLang="en-US" sz="2400" b="0" dirty="0">
              <a:latin typeface="+mn-lt"/>
              <a:cs typeface="+mn-cs"/>
            </a:endParaRPr>
          </a:p>
          <a:p>
            <a:pPr eaLnBrk="1" fontAlgn="auto" hangingPunct="1">
              <a:spcBef>
                <a:spcPct val="50000"/>
              </a:spcBef>
              <a:spcAft>
                <a:spcPts val="0"/>
              </a:spcAft>
              <a:buFont typeface="Arial" panose="020B0604020202020204" pitchFamily="34" charset="0"/>
              <a:buChar char="•"/>
              <a:defRPr/>
            </a:pPr>
            <a:r>
              <a:rPr lang="en-US" altLang="en-US" sz="2400" b="0" dirty="0">
                <a:latin typeface="+mn-lt"/>
                <a:cs typeface="+mn-cs"/>
              </a:rPr>
              <a:t>Can have specific and then broad</a:t>
            </a:r>
          </a:p>
        </p:txBody>
      </p:sp>
    </p:spTree>
    <p:extLst>
      <p:ext uri="{BB962C8B-B14F-4D97-AF65-F5344CB8AC3E}">
        <p14:creationId xmlns:p14="http://schemas.microsoft.com/office/powerpoint/2010/main" val="2386020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bwMode="auto">
          <a:xfrm>
            <a:off x="304800" y="990600"/>
            <a:ext cx="8524875"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Explaining your experiences</a:t>
            </a:r>
          </a:p>
        </p:txBody>
      </p:sp>
      <p:sp>
        <p:nvSpPr>
          <p:cNvPr id="64515" name="Rectangle 3"/>
          <p:cNvSpPr>
            <a:spLocks noGrp="1" noChangeArrowheads="1"/>
          </p:cNvSpPr>
          <p:nvPr>
            <p:ph sz="quarter" idx="1"/>
          </p:nvPr>
        </p:nvSpPr>
        <p:spPr bwMode="auto">
          <a:xfrm>
            <a:off x="533400" y="1752600"/>
            <a:ext cx="77724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eaLnBrk="1" hangingPunct="1">
              <a:spcBef>
                <a:spcPct val="50000"/>
              </a:spcBef>
              <a:buFont typeface="Arial" panose="020B0604020202020204" pitchFamily="34" charset="0"/>
              <a:buChar char="•"/>
            </a:pPr>
            <a:r>
              <a:rPr lang="en-US" altLang="en-US" sz="2400"/>
              <a:t>Pick an experience.</a:t>
            </a:r>
          </a:p>
          <a:p>
            <a:pPr marL="342900" indent="-342900" eaLnBrk="1" hangingPunct="1">
              <a:spcBef>
                <a:spcPct val="50000"/>
              </a:spcBef>
              <a:buFont typeface="Arial" panose="020B0604020202020204" pitchFamily="34" charset="0"/>
              <a:buChar char="•"/>
            </a:pPr>
            <a:r>
              <a:rPr lang="en-US" altLang="en-US" sz="2400"/>
              <a:t>In draft form, write down everything you did -- answer the question: </a:t>
            </a:r>
            <a:r>
              <a:rPr lang="en-US" altLang="en-US" sz="2400" b="1"/>
              <a:t>“If I did not show up, what wouldn’t have gotten done?” or “What would someone else have to take over?”</a:t>
            </a:r>
          </a:p>
          <a:p>
            <a:pPr marL="1257300" lvl="2" indent="-342900" eaLnBrk="1" hangingPunct="1">
              <a:spcBef>
                <a:spcPct val="50000"/>
              </a:spcBef>
            </a:pPr>
            <a:r>
              <a:rPr lang="en-US" altLang="en-US"/>
              <a:t>Think about all of the knowledge, skills, and abilities developed on the job.</a:t>
            </a:r>
          </a:p>
          <a:p>
            <a:pPr marL="1257300" lvl="2" indent="-342900" eaLnBrk="1" hangingPunct="1">
              <a:spcBef>
                <a:spcPct val="50000"/>
              </a:spcBef>
            </a:pPr>
            <a:r>
              <a:rPr lang="en-US" altLang="en-US"/>
              <a:t>Accomplishments. </a:t>
            </a:r>
            <a:r>
              <a:rPr lang="en-US" altLang="en-US" b="1"/>
              <a:t>Problem-Action-Result</a:t>
            </a:r>
            <a:r>
              <a:rPr lang="en-US" altLang="en-US"/>
              <a:t>.</a:t>
            </a:r>
          </a:p>
          <a:p>
            <a:pPr marL="342900" lvl="1" indent="-342900" eaLnBrk="1" hangingPunct="1">
              <a:spcBef>
                <a:spcPct val="50000"/>
              </a:spcBef>
              <a:buFont typeface="Arial" panose="020B0604020202020204" pitchFamily="34" charset="0"/>
              <a:buChar char="•"/>
            </a:pPr>
            <a:r>
              <a:rPr lang="en-US" altLang="en-US" sz="2400"/>
              <a:t>Now think back to the job posting. You know what they are looking for and what you have.</a:t>
            </a:r>
          </a:p>
          <a:p>
            <a:pPr marL="342900" lvl="1" indent="-342900" eaLnBrk="1" hangingPunct="1">
              <a:spcBef>
                <a:spcPct val="50000"/>
              </a:spcBef>
              <a:buFont typeface="Arial" panose="020B0604020202020204" pitchFamily="34" charset="0"/>
              <a:buChar char="•"/>
            </a:pPr>
            <a:r>
              <a:rPr lang="en-US" altLang="en-US" sz="2400"/>
              <a:t>Not everything will fit.</a:t>
            </a:r>
          </a:p>
        </p:txBody>
      </p:sp>
    </p:spTree>
    <p:extLst>
      <p:ext uri="{BB962C8B-B14F-4D97-AF65-F5344CB8AC3E}">
        <p14:creationId xmlns:p14="http://schemas.microsoft.com/office/powerpoint/2010/main" val="302735495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81000" y="990600"/>
            <a:ext cx="8153400" cy="762000"/>
          </a:xfrm>
          <a:prstGeom prst="rect">
            <a:avLst/>
          </a:prstGeom>
          <a:noFill/>
          <a:ln>
            <a:noFill/>
          </a:ln>
        </p:spPr>
        <p:txBody>
          <a:bodyPr>
            <a:spAutoFit/>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lgn="ctr" eaLnBrk="1" fontAlgn="auto" hangingPunct="1">
              <a:spcBef>
                <a:spcPct val="50000"/>
              </a:spcBef>
              <a:spcAft>
                <a:spcPts val="0"/>
              </a:spcAft>
              <a:defRPr/>
            </a:pPr>
            <a:r>
              <a:rPr lang="en-US" altLang="en-US" sz="4400" b="0" dirty="0">
                <a:solidFill>
                  <a:schemeClr val="tx2"/>
                </a:solidFill>
                <a:latin typeface="+mn-lt"/>
                <a:cs typeface="+mn-cs"/>
              </a:rPr>
              <a:t>Before you start</a:t>
            </a:r>
          </a:p>
        </p:txBody>
      </p:sp>
      <p:sp>
        <p:nvSpPr>
          <p:cNvPr id="66563" name="TextBox 1"/>
          <p:cNvSpPr txBox="1">
            <a:spLocks noChangeArrowheads="1"/>
          </p:cNvSpPr>
          <p:nvPr/>
        </p:nvSpPr>
        <p:spPr bwMode="auto">
          <a:xfrm>
            <a:off x="381000" y="2019300"/>
            <a:ext cx="3398838" cy="2308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t>What they are seeking</a:t>
            </a:r>
          </a:p>
          <a:p>
            <a:pPr eaLnBrk="1" hangingPunct="1"/>
            <a:r>
              <a:rPr lang="en-US" altLang="en-US" sz="2400"/>
              <a:t>1.</a:t>
            </a:r>
          </a:p>
          <a:p>
            <a:pPr eaLnBrk="1" hangingPunct="1"/>
            <a:endParaRPr lang="en-US" altLang="en-US" sz="2400"/>
          </a:p>
          <a:p>
            <a:pPr eaLnBrk="1" hangingPunct="1"/>
            <a:r>
              <a:rPr lang="en-US" altLang="en-US" sz="2400"/>
              <a:t>2.</a:t>
            </a:r>
          </a:p>
          <a:p>
            <a:pPr eaLnBrk="1" hangingPunct="1"/>
            <a:endParaRPr lang="en-US" altLang="en-US" sz="2400"/>
          </a:p>
          <a:p>
            <a:pPr eaLnBrk="1" hangingPunct="1"/>
            <a:r>
              <a:rPr lang="en-US" altLang="en-US" sz="2400"/>
              <a:t>3.</a:t>
            </a:r>
          </a:p>
        </p:txBody>
      </p:sp>
      <p:sp>
        <p:nvSpPr>
          <p:cNvPr id="66564" name="TextBox 4"/>
          <p:cNvSpPr txBox="1">
            <a:spLocks noChangeArrowheads="1"/>
          </p:cNvSpPr>
          <p:nvPr/>
        </p:nvSpPr>
        <p:spPr bwMode="auto">
          <a:xfrm>
            <a:off x="4778375" y="2019300"/>
            <a:ext cx="3398838" cy="2308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t>What  you are offering</a:t>
            </a:r>
          </a:p>
          <a:p>
            <a:pPr eaLnBrk="1" hangingPunct="1"/>
            <a:r>
              <a:rPr lang="en-US" altLang="en-US" sz="2400"/>
              <a:t>1.</a:t>
            </a:r>
          </a:p>
          <a:p>
            <a:pPr eaLnBrk="1" hangingPunct="1"/>
            <a:endParaRPr lang="en-US" altLang="en-US" sz="2400"/>
          </a:p>
          <a:p>
            <a:pPr eaLnBrk="1" hangingPunct="1"/>
            <a:r>
              <a:rPr lang="en-US" altLang="en-US" sz="2400"/>
              <a:t>2.</a:t>
            </a:r>
          </a:p>
          <a:p>
            <a:pPr eaLnBrk="1" hangingPunct="1"/>
            <a:endParaRPr lang="en-US" altLang="en-US" sz="2400"/>
          </a:p>
          <a:p>
            <a:pPr eaLnBrk="1" hangingPunct="1"/>
            <a:r>
              <a:rPr lang="en-US" altLang="en-US" sz="2400"/>
              <a:t>3.</a:t>
            </a:r>
          </a:p>
        </p:txBody>
      </p:sp>
      <p:graphicFrame>
        <p:nvGraphicFramePr>
          <p:cNvPr id="5" name="Table 4"/>
          <p:cNvGraphicFramePr>
            <a:graphicFrameLocks noGrp="1"/>
          </p:cNvGraphicFramePr>
          <p:nvPr/>
        </p:nvGraphicFramePr>
        <p:xfrm>
          <a:off x="592138" y="4883150"/>
          <a:ext cx="7429500" cy="1477962"/>
        </p:xfrm>
        <a:graphic>
          <a:graphicData uri="http://schemas.openxmlformats.org/drawingml/2006/table">
            <a:tbl>
              <a:tblPr firstRow="1" bandRow="1">
                <a:tableStyleId>{5C22544A-7EE6-4342-B048-85BDC9FD1C3A}</a:tableStyleId>
              </a:tblPr>
              <a:tblGrid>
                <a:gridCol w="3714750">
                  <a:extLst>
                    <a:ext uri="{9D8B030D-6E8A-4147-A177-3AD203B41FA5}">
                      <a16:colId xmlns:a16="http://schemas.microsoft.com/office/drawing/2014/main" val="20000"/>
                    </a:ext>
                  </a:extLst>
                </a:gridCol>
                <a:gridCol w="3714750">
                  <a:extLst>
                    <a:ext uri="{9D8B030D-6E8A-4147-A177-3AD203B41FA5}">
                      <a16:colId xmlns:a16="http://schemas.microsoft.com/office/drawing/2014/main" val="20001"/>
                    </a:ext>
                  </a:extLst>
                </a:gridCol>
              </a:tblGrid>
              <a:tr h="365736">
                <a:tc>
                  <a:txBody>
                    <a:bodyPr/>
                    <a:lstStyle/>
                    <a:p>
                      <a:pPr algn="ctr"/>
                      <a:r>
                        <a:rPr lang="en-US" sz="1800" dirty="0">
                          <a:solidFill>
                            <a:schemeClr val="tx1"/>
                          </a:solidFill>
                        </a:rPr>
                        <a:t>Job Posting</a:t>
                      </a:r>
                    </a:p>
                  </a:txBody>
                  <a:tcPr marL="91460" marR="91460" marT="45708" marB="45708">
                    <a:solidFill>
                      <a:schemeClr val="accent2">
                        <a:lumMod val="75000"/>
                      </a:schemeClr>
                    </a:solidFill>
                  </a:tcPr>
                </a:tc>
                <a:tc>
                  <a:txBody>
                    <a:bodyPr/>
                    <a:lstStyle/>
                    <a:p>
                      <a:pPr algn="ctr"/>
                      <a:r>
                        <a:rPr lang="en-US" sz="1800" dirty="0">
                          <a:solidFill>
                            <a:schemeClr val="tx1"/>
                          </a:solidFill>
                        </a:rPr>
                        <a:t>YOU</a:t>
                      </a:r>
                    </a:p>
                  </a:txBody>
                  <a:tcPr marL="91460" marR="91460" marT="45708" marB="45708">
                    <a:solidFill>
                      <a:schemeClr val="accent2">
                        <a:lumMod val="75000"/>
                      </a:schemeClr>
                    </a:solidFill>
                  </a:tcPr>
                </a:tc>
                <a:extLst>
                  <a:ext uri="{0D108BD9-81ED-4DB2-BD59-A6C34878D82A}">
                    <a16:rowId xmlns:a16="http://schemas.microsoft.com/office/drawing/2014/main" val="10000"/>
                  </a:ext>
                </a:extLst>
              </a:tr>
              <a:tr h="370742">
                <a:tc>
                  <a:txBody>
                    <a:bodyPr/>
                    <a:lstStyle/>
                    <a:p>
                      <a:endParaRPr lang="en-US" sz="1800" dirty="0"/>
                    </a:p>
                  </a:txBody>
                  <a:tcPr marL="91460" marR="91460" marT="45708" marB="45708">
                    <a:solidFill>
                      <a:schemeClr val="accent2">
                        <a:lumMod val="40000"/>
                        <a:lumOff val="60000"/>
                      </a:schemeClr>
                    </a:solidFill>
                  </a:tcPr>
                </a:tc>
                <a:tc>
                  <a:txBody>
                    <a:bodyPr/>
                    <a:lstStyle/>
                    <a:p>
                      <a:endParaRPr lang="en-US" sz="1800" dirty="0"/>
                    </a:p>
                  </a:txBody>
                  <a:tcPr marL="91460" marR="91460" marT="45708" marB="45708">
                    <a:solidFill>
                      <a:schemeClr val="accent2">
                        <a:lumMod val="40000"/>
                        <a:lumOff val="60000"/>
                      </a:schemeClr>
                    </a:solidFill>
                  </a:tcPr>
                </a:tc>
                <a:extLst>
                  <a:ext uri="{0D108BD9-81ED-4DB2-BD59-A6C34878D82A}">
                    <a16:rowId xmlns:a16="http://schemas.microsoft.com/office/drawing/2014/main" val="10001"/>
                  </a:ext>
                </a:extLst>
              </a:tr>
              <a:tr h="370742">
                <a:tc>
                  <a:txBody>
                    <a:bodyPr/>
                    <a:lstStyle/>
                    <a:p>
                      <a:endParaRPr lang="en-US" sz="1800"/>
                    </a:p>
                  </a:txBody>
                  <a:tcPr marL="91460" marR="91460" marT="45708" marB="45708"/>
                </a:tc>
                <a:tc>
                  <a:txBody>
                    <a:bodyPr/>
                    <a:lstStyle/>
                    <a:p>
                      <a:endParaRPr lang="en-US" sz="1800" dirty="0"/>
                    </a:p>
                  </a:txBody>
                  <a:tcPr marL="91460" marR="91460" marT="45708" marB="45708"/>
                </a:tc>
                <a:extLst>
                  <a:ext uri="{0D108BD9-81ED-4DB2-BD59-A6C34878D82A}">
                    <a16:rowId xmlns:a16="http://schemas.microsoft.com/office/drawing/2014/main" val="10002"/>
                  </a:ext>
                </a:extLst>
              </a:tr>
              <a:tr h="370742">
                <a:tc>
                  <a:txBody>
                    <a:bodyPr/>
                    <a:lstStyle/>
                    <a:p>
                      <a:endParaRPr lang="en-US" sz="1800" dirty="0"/>
                    </a:p>
                  </a:txBody>
                  <a:tcPr marL="91460" marR="91460" marT="45708" marB="45708">
                    <a:solidFill>
                      <a:schemeClr val="accent2">
                        <a:lumMod val="40000"/>
                        <a:lumOff val="60000"/>
                      </a:schemeClr>
                    </a:solidFill>
                  </a:tcPr>
                </a:tc>
                <a:tc>
                  <a:txBody>
                    <a:bodyPr/>
                    <a:lstStyle/>
                    <a:p>
                      <a:endParaRPr lang="en-US" sz="1800" dirty="0"/>
                    </a:p>
                  </a:txBody>
                  <a:tcPr marL="91460" marR="91460" marT="45708" marB="45708">
                    <a:solidFill>
                      <a:schemeClr val="accent2">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34110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bwMode="auto">
          <a:xfrm>
            <a:off x="381000" y="1666875"/>
            <a:ext cx="8489950" cy="4514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eaLnBrk="1" hangingPunct="1">
              <a:lnSpc>
                <a:spcPct val="90000"/>
              </a:lnSpc>
              <a:buFont typeface="Arial" panose="020B0604020202020204" pitchFamily="34" charset="0"/>
              <a:buChar char="•"/>
            </a:pPr>
            <a:r>
              <a:rPr lang="en-US" altLang="en-US" sz="2400"/>
              <a:t>Uniform layout: Name and location of employer, (internship, volunteer, class projects exp.) dates of employment (involvement) and title</a:t>
            </a:r>
          </a:p>
          <a:p>
            <a:pPr marL="457200" indent="-457200" eaLnBrk="1" hangingPunct="1">
              <a:lnSpc>
                <a:spcPct val="90000"/>
              </a:lnSpc>
              <a:buFont typeface="Arial" panose="020B0604020202020204" pitchFamily="34" charset="0"/>
              <a:buChar char="•"/>
            </a:pPr>
            <a:r>
              <a:rPr lang="en-US" altLang="en-US" sz="2400" b="1">
                <a:solidFill>
                  <a:schemeClr val="folHlink"/>
                </a:solidFill>
              </a:rPr>
              <a:t>Winning Formula = Action verb + subject + outcome/details</a:t>
            </a:r>
            <a:endParaRPr lang="en-US" altLang="en-US" sz="2400" b="1">
              <a:solidFill>
                <a:schemeClr val="hlink"/>
              </a:solidFill>
            </a:endParaRPr>
          </a:p>
          <a:p>
            <a:pPr marL="914400" lvl="1" indent="-457200" eaLnBrk="1" hangingPunct="1">
              <a:lnSpc>
                <a:spcPct val="90000"/>
              </a:lnSpc>
              <a:buFont typeface="Arial" panose="020B0604020202020204" pitchFamily="34" charset="0"/>
              <a:buChar char="•"/>
            </a:pPr>
            <a:r>
              <a:rPr lang="en-US" altLang="en-US" sz="2400"/>
              <a:t>Outcome: to, for, resulting in, improving</a:t>
            </a:r>
          </a:p>
          <a:p>
            <a:pPr marL="914400" lvl="1" indent="-457200" eaLnBrk="1" hangingPunct="1">
              <a:lnSpc>
                <a:spcPct val="90000"/>
              </a:lnSpc>
              <a:buFont typeface="Arial" panose="020B0604020202020204" pitchFamily="34" charset="0"/>
              <a:buChar char="•"/>
            </a:pPr>
            <a:r>
              <a:rPr lang="en-US" altLang="en-US" sz="2400"/>
              <a:t>Make it concise but vivid: Be descriptive and quantify as much as possible -- the reader should be able to “see” you doing the job</a:t>
            </a:r>
          </a:p>
          <a:p>
            <a:pPr marL="914400" lvl="1" indent="-457200" eaLnBrk="1" hangingPunct="1">
              <a:lnSpc>
                <a:spcPct val="90000"/>
              </a:lnSpc>
              <a:buFont typeface="Arial" panose="020B0604020202020204" pitchFamily="34" charset="0"/>
              <a:buChar char="•"/>
            </a:pPr>
            <a:r>
              <a:rPr lang="en-US" altLang="en-US" sz="2400"/>
              <a:t>Do not use responsible for…</a:t>
            </a:r>
          </a:p>
          <a:p>
            <a:pPr marL="914400" lvl="1" indent="-457200" eaLnBrk="1" hangingPunct="1">
              <a:lnSpc>
                <a:spcPct val="90000"/>
              </a:lnSpc>
              <a:buFont typeface="Arial" panose="020B0604020202020204" pitchFamily="34" charset="0"/>
              <a:buChar char="•"/>
            </a:pPr>
            <a:endParaRPr lang="en-US" altLang="en-US" sz="2400"/>
          </a:p>
        </p:txBody>
      </p:sp>
      <p:sp>
        <p:nvSpPr>
          <p:cNvPr id="70659" name="Rectangle 4"/>
          <p:cNvSpPr>
            <a:spLocks noGrp="1" noChangeArrowheads="1"/>
          </p:cNvSpPr>
          <p:nvPr>
            <p:ph type="title" idx="4294967295"/>
          </p:nvPr>
        </p:nvSpPr>
        <p:spPr bwMode="auto">
          <a:xfrm>
            <a:off x="381000" y="903288"/>
            <a:ext cx="8229600" cy="91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Skills and Tasks</a:t>
            </a:r>
          </a:p>
        </p:txBody>
      </p:sp>
    </p:spTree>
    <p:extLst>
      <p:ext uri="{BB962C8B-B14F-4D97-AF65-F5344CB8AC3E}">
        <p14:creationId xmlns:p14="http://schemas.microsoft.com/office/powerpoint/2010/main" val="2090460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bwMode="auto">
          <a:xfrm>
            <a:off x="381000" y="1666875"/>
            <a:ext cx="8489950" cy="4514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eaLnBrk="1" hangingPunct="1">
              <a:lnSpc>
                <a:spcPct val="90000"/>
              </a:lnSpc>
              <a:buFont typeface="Arial" panose="020B0604020202020204" pitchFamily="34" charset="0"/>
              <a:buChar char="•"/>
            </a:pPr>
            <a:r>
              <a:rPr lang="en-US" altLang="en-US" sz="2400"/>
              <a:t>Use their words</a:t>
            </a:r>
          </a:p>
          <a:p>
            <a:pPr marL="457200" indent="-457200" eaLnBrk="1" hangingPunct="1">
              <a:lnSpc>
                <a:spcPct val="90000"/>
              </a:lnSpc>
              <a:buFont typeface="Arial" panose="020B0604020202020204" pitchFamily="34" charset="0"/>
              <a:buChar char="•"/>
            </a:pPr>
            <a:r>
              <a:rPr lang="en-US" altLang="en-US" sz="2400"/>
              <a:t>Vary your words</a:t>
            </a:r>
          </a:p>
          <a:p>
            <a:pPr marL="457200" indent="-457200" eaLnBrk="1" hangingPunct="1">
              <a:lnSpc>
                <a:spcPct val="90000"/>
              </a:lnSpc>
              <a:buFont typeface="Arial" panose="020B0604020202020204" pitchFamily="34" charset="0"/>
              <a:buChar char="•"/>
            </a:pPr>
            <a:r>
              <a:rPr lang="en-US" altLang="en-US" sz="2400"/>
              <a:t>No personal pronouns</a:t>
            </a:r>
          </a:p>
          <a:p>
            <a:pPr marL="457200" indent="-457200" eaLnBrk="1" hangingPunct="1">
              <a:lnSpc>
                <a:spcPct val="90000"/>
              </a:lnSpc>
              <a:buFont typeface="Arial" panose="020B0604020202020204" pitchFamily="34" charset="0"/>
              <a:buChar char="•"/>
            </a:pPr>
            <a:r>
              <a:rPr lang="en-US" altLang="en-US" sz="2400"/>
              <a:t>All periods or no periods</a:t>
            </a:r>
            <a:r>
              <a:rPr lang="en-US" altLang="en-US" sz="2400">
                <a:sym typeface="Wingdings" panose="05000000000000000000" pitchFamily="2" charset="2"/>
              </a:rPr>
              <a:t>Consistent</a:t>
            </a:r>
            <a:endParaRPr lang="en-US" altLang="en-US" sz="2400"/>
          </a:p>
          <a:p>
            <a:pPr marL="457200" indent="-457200" eaLnBrk="1" hangingPunct="1">
              <a:lnSpc>
                <a:spcPct val="90000"/>
              </a:lnSpc>
              <a:buFont typeface="Arial" panose="020B0604020202020204" pitchFamily="34" charset="0"/>
              <a:buChar char="•"/>
            </a:pPr>
            <a:r>
              <a:rPr lang="en-US" altLang="en-US" sz="2400"/>
              <a:t>Start with an overview of the org if it’s unknown</a:t>
            </a:r>
          </a:p>
          <a:p>
            <a:pPr marL="914400" lvl="1" indent="-457200" eaLnBrk="1" hangingPunct="1">
              <a:lnSpc>
                <a:spcPct val="90000"/>
              </a:lnSpc>
              <a:buFont typeface="Arial" panose="020B0604020202020204" pitchFamily="34" charset="0"/>
              <a:buChar char="•"/>
            </a:pPr>
            <a:r>
              <a:rPr lang="en-US" altLang="en-US" sz="2400"/>
              <a:t>ODU v OSU</a:t>
            </a:r>
          </a:p>
          <a:p>
            <a:pPr marL="457200" indent="-457200" eaLnBrk="1" hangingPunct="1">
              <a:lnSpc>
                <a:spcPct val="90000"/>
              </a:lnSpc>
              <a:buFont typeface="Arial" panose="020B0604020202020204" pitchFamily="34" charset="0"/>
              <a:buChar char="•"/>
            </a:pPr>
            <a:r>
              <a:rPr lang="en-US" altLang="en-US" sz="2400"/>
              <a:t>Use present tense for current job responsibilities and past tense for previous responsibilities</a:t>
            </a:r>
          </a:p>
          <a:p>
            <a:pPr marL="914400" lvl="1" indent="-457200" eaLnBrk="1" hangingPunct="1">
              <a:lnSpc>
                <a:spcPct val="90000"/>
              </a:lnSpc>
              <a:buFont typeface="Arial" panose="020B0604020202020204" pitchFamily="34" charset="0"/>
              <a:buChar char="•"/>
            </a:pPr>
            <a:endParaRPr lang="en-US" altLang="en-US" sz="2400"/>
          </a:p>
        </p:txBody>
      </p:sp>
      <p:sp>
        <p:nvSpPr>
          <p:cNvPr id="72707" name="Rectangle 4"/>
          <p:cNvSpPr>
            <a:spLocks noGrp="1" noChangeArrowheads="1"/>
          </p:cNvSpPr>
          <p:nvPr>
            <p:ph type="title" idx="4294967295"/>
          </p:nvPr>
        </p:nvSpPr>
        <p:spPr bwMode="auto">
          <a:xfrm>
            <a:off x="381000" y="903288"/>
            <a:ext cx="8229600" cy="91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Skills and Tasks</a:t>
            </a:r>
          </a:p>
        </p:txBody>
      </p:sp>
    </p:spTree>
    <p:extLst>
      <p:ext uri="{BB962C8B-B14F-4D97-AF65-F5344CB8AC3E}">
        <p14:creationId xmlns:p14="http://schemas.microsoft.com/office/powerpoint/2010/main" val="3090622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457200" y="990600"/>
            <a:ext cx="8229600" cy="762000"/>
          </a:xfrm>
          <a:prstGeom prst="rect">
            <a:avLst/>
          </a:prstGeom>
          <a:noFill/>
          <a:ln>
            <a:noFill/>
          </a:ln>
        </p:spPr>
        <p:txBody>
          <a:bodyPr>
            <a:spAutoFit/>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lgn="ctr" eaLnBrk="1" fontAlgn="auto" hangingPunct="1">
              <a:spcBef>
                <a:spcPts val="0"/>
              </a:spcBef>
              <a:spcAft>
                <a:spcPts val="0"/>
              </a:spcAft>
              <a:defRPr/>
            </a:pPr>
            <a:r>
              <a:rPr lang="en-US" altLang="en-US" sz="4400" b="0" dirty="0">
                <a:solidFill>
                  <a:schemeClr val="tx2"/>
                </a:solidFill>
                <a:latin typeface="+mn-lt"/>
                <a:cs typeface="+mn-cs"/>
              </a:rPr>
              <a:t>Experience Layout</a:t>
            </a:r>
          </a:p>
        </p:txBody>
      </p:sp>
      <p:sp>
        <p:nvSpPr>
          <p:cNvPr id="20483" name="Rectangle 3"/>
          <p:cNvSpPr>
            <a:spLocks noChangeArrowheads="1"/>
          </p:cNvSpPr>
          <p:nvPr/>
        </p:nvSpPr>
        <p:spPr bwMode="auto">
          <a:xfrm>
            <a:off x="334963" y="1774825"/>
            <a:ext cx="8474075" cy="2308225"/>
          </a:xfrm>
          <a:prstGeom prst="rect">
            <a:avLst/>
          </a:prstGeom>
          <a:noFill/>
          <a:ln>
            <a:noFill/>
          </a:ln>
        </p:spPr>
        <p:txBody>
          <a:bodyPr>
            <a:spAutoFit/>
          </a:bodyPr>
          <a:lstStyle>
            <a:lvl1pPr marL="342900" indent="-342900">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fontAlgn="auto" hangingPunct="1">
              <a:spcBef>
                <a:spcPct val="50000"/>
              </a:spcBef>
              <a:spcAft>
                <a:spcPts val="0"/>
              </a:spcAft>
              <a:buFont typeface="Arial" panose="020B0604020202020204" pitchFamily="34" charset="0"/>
              <a:buChar char="•"/>
              <a:defRPr/>
            </a:pPr>
            <a:r>
              <a:rPr lang="en-US" altLang="en-US" sz="2400" b="0" dirty="0">
                <a:solidFill>
                  <a:srgbClr val="000000"/>
                </a:solidFill>
                <a:latin typeface="+mn-lt"/>
                <a:cs typeface="+mn-cs"/>
              </a:rPr>
              <a:t>The more that a past experience is related to the work you are seeking the more space it takes up</a:t>
            </a:r>
          </a:p>
          <a:p>
            <a:pPr lvl="1" eaLnBrk="1" fontAlgn="auto" hangingPunct="1">
              <a:spcBef>
                <a:spcPct val="50000"/>
              </a:spcBef>
              <a:spcAft>
                <a:spcPts val="0"/>
              </a:spcAft>
              <a:buFont typeface="Arial" panose="020B0604020202020204" pitchFamily="34" charset="0"/>
              <a:buChar char="•"/>
              <a:defRPr/>
            </a:pPr>
            <a:r>
              <a:rPr lang="en-US" altLang="en-US" sz="2400" b="0" dirty="0">
                <a:solidFill>
                  <a:srgbClr val="000000"/>
                </a:solidFill>
                <a:latin typeface="+mn-lt"/>
                <a:cs typeface="+mn-cs"/>
              </a:rPr>
              <a:t>3-7 bullets for relevant</a:t>
            </a:r>
          </a:p>
          <a:p>
            <a:pPr lvl="1" eaLnBrk="1" fontAlgn="auto" hangingPunct="1">
              <a:spcBef>
                <a:spcPct val="50000"/>
              </a:spcBef>
              <a:spcAft>
                <a:spcPts val="0"/>
              </a:spcAft>
              <a:buFont typeface="Arial" panose="020B0604020202020204" pitchFamily="34" charset="0"/>
              <a:buChar char="•"/>
              <a:defRPr/>
            </a:pPr>
            <a:r>
              <a:rPr lang="en-US" altLang="en-US" sz="2400" b="0" dirty="0">
                <a:solidFill>
                  <a:srgbClr val="000000"/>
                </a:solidFill>
                <a:latin typeface="+mn-lt"/>
                <a:cs typeface="+mn-cs"/>
              </a:rPr>
              <a:t>2-3 for non relevant</a:t>
            </a:r>
          </a:p>
          <a:p>
            <a:pPr eaLnBrk="1" fontAlgn="auto" hangingPunct="1">
              <a:spcBef>
                <a:spcPts val="0"/>
              </a:spcBef>
              <a:spcAft>
                <a:spcPts val="0"/>
              </a:spcAft>
              <a:defRPr/>
            </a:pPr>
            <a:r>
              <a:rPr lang="en-US" altLang="en-US" sz="2400" b="0" dirty="0">
                <a:solidFill>
                  <a:srgbClr val="CC0000"/>
                </a:solidFill>
                <a:latin typeface="+mn-lt"/>
                <a:cs typeface="+mn-cs"/>
              </a:rPr>
              <a:t> </a:t>
            </a:r>
          </a:p>
        </p:txBody>
      </p:sp>
    </p:spTree>
    <p:extLst>
      <p:ext uri="{BB962C8B-B14F-4D97-AF65-F5344CB8AC3E}">
        <p14:creationId xmlns:p14="http://schemas.microsoft.com/office/powerpoint/2010/main" val="3018282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5"/>
          </p:nvPr>
        </p:nvSpPr>
        <p:spPr bwMode="auto">
          <a:xfrm>
            <a:off x="5573713" y="242888"/>
            <a:ext cx="3392487" cy="668337"/>
          </a:xfrm>
          <a:noFill/>
          <a:ln>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1638"/>
              </a:lnSpc>
              <a:spcBef>
                <a:spcPct val="0"/>
              </a:spcBef>
            </a:pPr>
            <a:endParaRPr lang="en-US" altLang="en-US"/>
          </a:p>
        </p:txBody>
      </p:sp>
      <p:sp>
        <p:nvSpPr>
          <p:cNvPr id="17411" name="Content Placeholder 2"/>
          <p:cNvSpPr>
            <a:spLocks noGrp="1"/>
          </p:cNvSpPr>
          <p:nvPr>
            <p:ph idx="16"/>
          </p:nvPr>
        </p:nvSpPr>
        <p:spPr bwMode="auto">
          <a:xfrm>
            <a:off x="652463" y="1735138"/>
            <a:ext cx="7192962" cy="4416425"/>
          </a:xfrm>
          <a:noFill/>
          <a:ln>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spcBef>
                <a:spcPct val="0"/>
              </a:spcBef>
            </a:pPr>
            <a:r>
              <a:rPr lang="en-US" altLang="en-US"/>
              <a:t>Tailoring your resume</a:t>
            </a:r>
          </a:p>
        </p:txBody>
      </p:sp>
      <p:sp>
        <p:nvSpPr>
          <p:cNvPr id="17412" name="TextBox 3"/>
          <p:cNvSpPr txBox="1">
            <a:spLocks noChangeArrowheads="1"/>
          </p:cNvSpPr>
          <p:nvPr/>
        </p:nvSpPr>
        <p:spPr bwMode="auto">
          <a:xfrm>
            <a:off x="4451350" y="225425"/>
            <a:ext cx="4692650" cy="368300"/>
          </a:xfrm>
          <a:prstGeom prst="rect">
            <a:avLst/>
          </a:prstGeom>
          <a:solidFill>
            <a:srgbClr val="B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chemeClr val="bg1"/>
                </a:solidFill>
              </a:rPr>
              <a:t>Career Counseling and Support Services</a:t>
            </a:r>
          </a:p>
        </p:txBody>
      </p:sp>
    </p:spTree>
    <p:extLst>
      <p:ext uri="{BB962C8B-B14F-4D97-AF65-F5344CB8AC3E}">
        <p14:creationId xmlns:p14="http://schemas.microsoft.com/office/powerpoint/2010/main" val="3653989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body" idx="1"/>
          </p:nvPr>
        </p:nvSpPr>
        <p:spPr bwMode="auto">
          <a:xfrm>
            <a:off x="358775" y="1747838"/>
            <a:ext cx="7662863" cy="51101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71487" lvl="1">
              <a:defRPr/>
            </a:pPr>
            <a:r>
              <a:rPr lang="en-US" altLang="en-US" sz="2400" dirty="0"/>
              <a:t>Conducted soil sampling</a:t>
            </a:r>
          </a:p>
          <a:p>
            <a:pPr marL="990600" lvl="1" indent="-519113">
              <a:buFont typeface="Arial" panose="020B0604020202020204" pitchFamily="34" charset="0"/>
              <a:buChar char="•"/>
              <a:defRPr/>
            </a:pPr>
            <a:r>
              <a:rPr lang="en-US" altLang="en-US" sz="2400" dirty="0"/>
              <a:t>Sampled soil and groundwater of metropolitan and suburban areas, ensuring water quality for Ohio residents </a:t>
            </a:r>
          </a:p>
          <a:p>
            <a:pPr marL="471487" lvl="1">
              <a:defRPr/>
            </a:pPr>
            <a:r>
              <a:rPr lang="en-US" altLang="en-US" sz="2400" dirty="0"/>
              <a:t>Taught biology 101</a:t>
            </a:r>
          </a:p>
          <a:p>
            <a:pPr marL="990600" lvl="1" indent="-519113">
              <a:buFont typeface="Arial" panose="020B0604020202020204" pitchFamily="34" charset="0"/>
              <a:buChar char="•"/>
              <a:defRPr/>
            </a:pPr>
            <a:r>
              <a:rPr lang="en-US" altLang="en-US" sz="2400" dirty="0"/>
              <a:t>Delivered over 350 hours of training independently to large group audiences, ranging from 20 to 60 people per session. </a:t>
            </a:r>
          </a:p>
          <a:p>
            <a:pPr marL="471487" lvl="1">
              <a:defRPr/>
            </a:pPr>
            <a:r>
              <a:rPr lang="en-US" altLang="en-US" sz="2400" dirty="0"/>
              <a:t>Edited monthly newsletter</a:t>
            </a:r>
          </a:p>
          <a:p>
            <a:pPr marL="990600" lvl="1" indent="-519113">
              <a:buFont typeface="Arial" panose="020B0604020202020204" pitchFamily="34" charset="0"/>
              <a:buChar char="•"/>
              <a:defRPr/>
            </a:pPr>
            <a:r>
              <a:rPr lang="en-US" altLang="en-US" sz="2400" dirty="0"/>
              <a:t>Act as sole editor for Council’s 10 page monthly newsletter, including solicitation of articles and editing for content, style, and length.  </a:t>
            </a:r>
          </a:p>
          <a:p>
            <a:pPr marL="990600" lvl="1" indent="-519113">
              <a:buFont typeface="Arial" panose="020B0604020202020204" pitchFamily="34" charset="0"/>
              <a:buChar char="•"/>
              <a:defRPr/>
            </a:pPr>
            <a:endParaRPr lang="en-US" altLang="en-US" sz="2400" dirty="0"/>
          </a:p>
        </p:txBody>
      </p:sp>
      <p:sp>
        <p:nvSpPr>
          <p:cNvPr id="76803" name="Rectangle 4"/>
          <p:cNvSpPr>
            <a:spLocks noGrp="1" noRot="1" noChangeArrowheads="1"/>
          </p:cNvSpPr>
          <p:nvPr>
            <p:ph type="title"/>
          </p:nvPr>
        </p:nvSpPr>
        <p:spPr bwMode="auto">
          <a:xfrm>
            <a:off x="609600" y="960438"/>
            <a:ext cx="8066088" cy="830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a:t>Examples </a:t>
            </a:r>
          </a:p>
        </p:txBody>
      </p:sp>
      <p:pic>
        <p:nvPicPr>
          <p:cNvPr id="76804" name="Picture 2" descr="C:\Users\r53508\AppData\Local\Microsoft\Windows\Temporary Internet Files\Content.IE5\ZKO2UON4\paperc9[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7238" y="2921000"/>
            <a:ext cx="18288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0070478"/>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246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246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246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246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246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318913" y="898623"/>
            <a:ext cx="8229600" cy="479802"/>
          </a:xfrm>
        </p:spPr>
        <p:txBody>
          <a:bodyPr/>
          <a:lstStyle/>
          <a:p>
            <a:pPr algn="ctr"/>
            <a:r>
              <a:rPr lang="en-US" sz="2000" dirty="0"/>
              <a:t>Taking the “Ivory Tower” out of teaching</a:t>
            </a:r>
          </a:p>
        </p:txBody>
      </p:sp>
      <p:sp>
        <p:nvSpPr>
          <p:cNvPr id="3" name="Content Placeholder 2"/>
          <p:cNvSpPr>
            <a:spLocks noGrp="1"/>
          </p:cNvSpPr>
          <p:nvPr>
            <p:ph idx="15"/>
          </p:nvPr>
        </p:nvSpPr>
        <p:spPr/>
        <p:txBody>
          <a:bodyPr/>
          <a:lstStyle/>
          <a:p>
            <a:r>
              <a:rPr lang="en-US" dirty="0"/>
              <a:t>Career Counseling and Support Services</a:t>
            </a:r>
          </a:p>
        </p:txBody>
      </p:sp>
      <p:sp>
        <p:nvSpPr>
          <p:cNvPr id="4" name="TextBox 3"/>
          <p:cNvSpPr txBox="1"/>
          <p:nvPr/>
        </p:nvSpPr>
        <p:spPr>
          <a:xfrm>
            <a:off x="500408" y="1378425"/>
            <a:ext cx="8256896" cy="5309146"/>
          </a:xfrm>
          <a:prstGeom prst="rect">
            <a:avLst/>
          </a:prstGeom>
          <a:noFill/>
        </p:spPr>
        <p:txBody>
          <a:bodyPr wrap="square" rtlCol="0">
            <a:spAutoFit/>
          </a:bodyPr>
          <a:lstStyle/>
          <a:p>
            <a:pPr algn="ctr">
              <a:defRPr/>
            </a:pPr>
            <a:r>
              <a:rPr lang="en-US" sz="2000" b="1" dirty="0">
                <a:solidFill>
                  <a:srgbClr val="000000"/>
                </a:solidFill>
                <a:cs typeface="Arial" charset="0"/>
              </a:rPr>
              <a:t>Training Experience</a:t>
            </a:r>
          </a:p>
          <a:p>
            <a:pPr algn="ctr">
              <a:defRPr/>
            </a:pPr>
            <a:endParaRPr lang="en-US" sz="800" b="1" dirty="0">
              <a:solidFill>
                <a:srgbClr val="000000"/>
              </a:solidFill>
              <a:cs typeface="Arial" charset="0"/>
            </a:endParaRPr>
          </a:p>
          <a:p>
            <a:pPr>
              <a:defRPr/>
            </a:pPr>
            <a:r>
              <a:rPr lang="en-US" sz="2000" b="1" dirty="0">
                <a:solidFill>
                  <a:srgbClr val="000000"/>
                </a:solidFill>
                <a:cs typeface="Arial" charset="0"/>
              </a:rPr>
              <a:t>Instructor	</a:t>
            </a:r>
            <a:r>
              <a:rPr lang="en-US" sz="2000" dirty="0">
                <a:solidFill>
                  <a:srgbClr val="000000"/>
                </a:solidFill>
                <a:cs typeface="Arial" charset="0"/>
              </a:rPr>
              <a:t>                                          September 20XX-January 2XXX</a:t>
            </a:r>
            <a:endParaRPr lang="en-US" sz="2000" b="1" dirty="0">
              <a:solidFill>
                <a:srgbClr val="000000"/>
              </a:solidFill>
              <a:cs typeface="Arial" charset="0"/>
            </a:endParaRPr>
          </a:p>
          <a:p>
            <a:pPr>
              <a:defRPr/>
            </a:pPr>
            <a:r>
              <a:rPr lang="en-US" sz="2000" b="1" dirty="0">
                <a:solidFill>
                  <a:srgbClr val="000000"/>
                </a:solidFill>
                <a:cs typeface="Arial" charset="0"/>
              </a:rPr>
              <a:t>The Ohio State University	                                            </a:t>
            </a:r>
            <a:r>
              <a:rPr lang="en-US" sz="2000" dirty="0">
                <a:solidFill>
                  <a:srgbClr val="000000"/>
                </a:solidFill>
                <a:cs typeface="Arial" charset="0"/>
              </a:rPr>
              <a:t>Columbus, OH</a:t>
            </a:r>
          </a:p>
          <a:p>
            <a:pPr>
              <a:defRPr/>
            </a:pPr>
            <a:endParaRPr lang="en-US" sz="900" dirty="0">
              <a:solidFill>
                <a:srgbClr val="000000"/>
              </a:solidFill>
              <a:cs typeface="Arial" charset="0"/>
            </a:endParaRPr>
          </a:p>
          <a:p>
            <a:pPr>
              <a:buFontTx/>
              <a:buChar char="•"/>
              <a:defRPr/>
            </a:pPr>
            <a:r>
              <a:rPr lang="en-US" sz="2000" dirty="0">
                <a:solidFill>
                  <a:srgbClr val="000000"/>
                </a:solidFill>
                <a:cs typeface="Arial" charset="0"/>
              </a:rPr>
              <a:t> Independently delivered over 350 hours of training to large group audiences, ranging from 20 to 60 people per session. </a:t>
            </a:r>
          </a:p>
          <a:p>
            <a:pPr>
              <a:buFontTx/>
              <a:buChar char="•"/>
              <a:defRPr/>
            </a:pPr>
            <a:r>
              <a:rPr lang="en-US" sz="2000" dirty="0">
                <a:solidFill>
                  <a:srgbClr val="000000"/>
                </a:solidFill>
                <a:cs typeface="Arial" charset="0"/>
              </a:rPr>
              <a:t> Effectively integrated a range of presentation tools, including lecture, interactive discussion, team-building exercises, demonstrations, humor, and illustrative multi-media clips.</a:t>
            </a:r>
          </a:p>
          <a:p>
            <a:pPr>
              <a:buFontTx/>
              <a:buChar char="•"/>
              <a:defRPr/>
            </a:pPr>
            <a:r>
              <a:rPr lang="en-US" sz="2000" dirty="0">
                <a:solidFill>
                  <a:srgbClr val="000000"/>
                </a:solidFill>
                <a:cs typeface="Arial" charset="0"/>
              </a:rPr>
              <a:t> Consistently received above-average audience performance evaluations relative to a group of 20 peers.</a:t>
            </a:r>
          </a:p>
          <a:p>
            <a:pPr>
              <a:buFontTx/>
              <a:buChar char="•"/>
              <a:defRPr/>
            </a:pPr>
            <a:r>
              <a:rPr lang="en-US" sz="2000" dirty="0">
                <a:solidFill>
                  <a:srgbClr val="000000"/>
                </a:solidFill>
                <a:cs typeface="Arial" charset="0"/>
              </a:rPr>
              <a:t> Developed proficiency in explaining complex technical subject matter to inexperienced audiences.</a:t>
            </a:r>
          </a:p>
          <a:p>
            <a:pPr>
              <a:buFontTx/>
              <a:buChar char="•"/>
              <a:defRPr/>
            </a:pPr>
            <a:r>
              <a:rPr lang="en-US" sz="2000" dirty="0">
                <a:solidFill>
                  <a:srgbClr val="000000"/>
                </a:solidFill>
                <a:cs typeface="Arial" charset="0"/>
              </a:rPr>
              <a:t> Enhanced team-working skills by facilitating multiple ongoing group projects among training audiences.</a:t>
            </a:r>
          </a:p>
          <a:p>
            <a:pPr marL="457200" indent="-457200">
              <a:spcBef>
                <a:spcPct val="20000"/>
              </a:spcBef>
              <a:buClr>
                <a:schemeClr val="hlink"/>
              </a:buClr>
              <a:buSzPts val="3200"/>
              <a:buFont typeface="Arial" panose="020B0604020202020204" pitchFamily="34" charset="0"/>
              <a:buChar char="•"/>
              <a:defRPr/>
            </a:pPr>
            <a:endParaRPr lang="en-US" sz="2000" dirty="0">
              <a:cs typeface="Arial" charset="0"/>
            </a:endParaRPr>
          </a:p>
          <a:p>
            <a:pPr marL="342900" indent="-342900">
              <a:lnSpc>
                <a:spcPct val="90000"/>
              </a:lnSpc>
              <a:buFont typeface="Arial" panose="020B0604020202020204" pitchFamily="34" charset="0"/>
              <a:buChar char="•"/>
            </a:pPr>
            <a:endParaRPr lang="en-US" altLang="en-US" sz="2000" dirty="0"/>
          </a:p>
        </p:txBody>
      </p:sp>
    </p:spTree>
    <p:extLst>
      <p:ext uri="{BB962C8B-B14F-4D97-AF65-F5344CB8AC3E}">
        <p14:creationId xmlns:p14="http://schemas.microsoft.com/office/powerpoint/2010/main" val="16240359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bwMode="auto">
          <a:xfrm>
            <a:off x="381000" y="1817688"/>
            <a:ext cx="8489950" cy="4514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n-US" altLang="en-US" sz="2800" dirty="0"/>
              <a:t>3 Parts</a:t>
            </a:r>
          </a:p>
          <a:p>
            <a:pPr marL="514350" indent="-514350" eaLnBrk="1" hangingPunct="1">
              <a:lnSpc>
                <a:spcPct val="90000"/>
              </a:lnSpc>
              <a:buFont typeface="+mj-lt"/>
              <a:buAutoNum type="arabicPeriod"/>
            </a:pPr>
            <a:r>
              <a:rPr lang="en-US" altLang="en-US" sz="2800" dirty="0"/>
              <a:t>Goal</a:t>
            </a:r>
          </a:p>
          <a:p>
            <a:pPr marL="971550" lvl="1" indent="-514350">
              <a:lnSpc>
                <a:spcPct val="90000"/>
              </a:lnSpc>
              <a:buFont typeface="Arial" panose="020B0604020202020204" pitchFamily="34" charset="0"/>
              <a:buChar char="•"/>
            </a:pPr>
            <a:r>
              <a:rPr lang="en-US" altLang="en-US" dirty="0"/>
              <a:t>The question that you wanted to answer</a:t>
            </a:r>
          </a:p>
          <a:p>
            <a:pPr marL="514350" indent="-514350">
              <a:lnSpc>
                <a:spcPct val="90000"/>
              </a:lnSpc>
              <a:buFont typeface="+mj-lt"/>
              <a:buAutoNum type="arabicPeriod"/>
            </a:pPr>
            <a:r>
              <a:rPr lang="en-US" altLang="en-US" sz="2800" dirty="0"/>
              <a:t>Methods and Techniques to solve the question</a:t>
            </a:r>
          </a:p>
          <a:p>
            <a:pPr marL="971550" lvl="1" indent="-514350">
              <a:lnSpc>
                <a:spcPct val="90000"/>
              </a:lnSpc>
              <a:buFont typeface="Arial" panose="020B0604020202020204" pitchFamily="34" charset="0"/>
              <a:buChar char="•"/>
            </a:pPr>
            <a:r>
              <a:rPr lang="en-US" altLang="en-US" dirty="0"/>
              <a:t>Specifics! Most important part</a:t>
            </a:r>
          </a:p>
          <a:p>
            <a:pPr marL="514350" indent="-514350">
              <a:lnSpc>
                <a:spcPct val="90000"/>
              </a:lnSpc>
              <a:buFont typeface="+mj-lt"/>
              <a:buAutoNum type="arabicPeriod"/>
            </a:pPr>
            <a:r>
              <a:rPr lang="en-US" altLang="en-US" sz="2800" dirty="0"/>
              <a:t>Results</a:t>
            </a:r>
          </a:p>
          <a:p>
            <a:pPr marL="971550" lvl="1" indent="-514350">
              <a:lnSpc>
                <a:spcPct val="90000"/>
              </a:lnSpc>
              <a:buFont typeface="Arial" panose="020B0604020202020204" pitchFamily="34" charset="0"/>
              <a:buChar char="•"/>
            </a:pPr>
            <a:r>
              <a:rPr lang="en-US" altLang="en-US" dirty="0"/>
              <a:t>Transferrable</a:t>
            </a:r>
          </a:p>
          <a:p>
            <a:pPr marL="514350" indent="-514350">
              <a:lnSpc>
                <a:spcPct val="90000"/>
              </a:lnSpc>
              <a:buFont typeface="+mj-lt"/>
              <a:buAutoNum type="arabicPeriod"/>
            </a:pPr>
            <a:r>
              <a:rPr lang="en-US" altLang="en-US" dirty="0"/>
              <a:t>Soft Skills</a:t>
            </a:r>
          </a:p>
          <a:p>
            <a:pPr lvl="1">
              <a:lnSpc>
                <a:spcPct val="90000"/>
              </a:lnSpc>
            </a:pPr>
            <a:r>
              <a:rPr lang="en-US" altLang="en-US" dirty="0"/>
              <a:t>Don’t downplay your research</a:t>
            </a:r>
          </a:p>
          <a:p>
            <a:pPr lvl="1">
              <a:lnSpc>
                <a:spcPct val="90000"/>
              </a:lnSpc>
            </a:pPr>
            <a:r>
              <a:rPr lang="en-US" altLang="en-US" dirty="0"/>
              <a:t>Don’t get too attached to your question</a:t>
            </a:r>
          </a:p>
        </p:txBody>
      </p:sp>
      <p:sp>
        <p:nvSpPr>
          <p:cNvPr id="33795" name="Rectangle 4"/>
          <p:cNvSpPr>
            <a:spLocks noGrp="1" noChangeArrowheads="1"/>
          </p:cNvSpPr>
          <p:nvPr>
            <p:ph type="title" idx="4294967295"/>
          </p:nvPr>
        </p:nvSpPr>
        <p:spPr bwMode="auto">
          <a:xfrm>
            <a:off x="457200" y="1039813"/>
            <a:ext cx="8229600" cy="91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Research</a:t>
            </a:r>
          </a:p>
        </p:txBody>
      </p:sp>
    </p:spTree>
    <p:extLst>
      <p:ext uri="{BB962C8B-B14F-4D97-AF65-F5344CB8AC3E}">
        <p14:creationId xmlns:p14="http://schemas.microsoft.com/office/powerpoint/2010/main" val="39613129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318913" y="898623"/>
            <a:ext cx="8229600" cy="479802"/>
          </a:xfrm>
        </p:spPr>
        <p:txBody>
          <a:bodyPr/>
          <a:lstStyle/>
          <a:p>
            <a:pPr algn="ctr"/>
            <a:r>
              <a:rPr lang="en-US" sz="2000" dirty="0"/>
              <a:t>Translating graduate school research experience</a:t>
            </a:r>
          </a:p>
        </p:txBody>
      </p:sp>
      <p:sp>
        <p:nvSpPr>
          <p:cNvPr id="3" name="Content Placeholder 2"/>
          <p:cNvSpPr>
            <a:spLocks noGrp="1"/>
          </p:cNvSpPr>
          <p:nvPr>
            <p:ph idx="15"/>
          </p:nvPr>
        </p:nvSpPr>
        <p:spPr/>
        <p:txBody>
          <a:bodyPr/>
          <a:lstStyle/>
          <a:p>
            <a:r>
              <a:rPr lang="en-US" dirty="0"/>
              <a:t>Career Counseling and Support Services</a:t>
            </a:r>
          </a:p>
        </p:txBody>
      </p:sp>
      <p:sp>
        <p:nvSpPr>
          <p:cNvPr id="4" name="TextBox 3"/>
          <p:cNvSpPr txBox="1"/>
          <p:nvPr/>
        </p:nvSpPr>
        <p:spPr>
          <a:xfrm>
            <a:off x="500408" y="1378425"/>
            <a:ext cx="8465686" cy="5509200"/>
          </a:xfrm>
          <a:prstGeom prst="rect">
            <a:avLst/>
          </a:prstGeom>
          <a:noFill/>
        </p:spPr>
        <p:txBody>
          <a:bodyPr wrap="square" rtlCol="0">
            <a:spAutoFit/>
          </a:bodyPr>
          <a:lstStyle/>
          <a:p>
            <a:pPr algn="ctr">
              <a:defRPr/>
            </a:pPr>
            <a:r>
              <a:rPr lang="en-US" sz="2000" b="1" dirty="0">
                <a:solidFill>
                  <a:srgbClr val="000000"/>
                </a:solidFill>
                <a:cs typeface="Arial" charset="0"/>
              </a:rPr>
              <a:t>Finance Experience</a:t>
            </a:r>
          </a:p>
          <a:p>
            <a:pPr algn="ctr">
              <a:defRPr/>
            </a:pPr>
            <a:endParaRPr lang="en-US" sz="800" b="1" dirty="0">
              <a:solidFill>
                <a:srgbClr val="000000"/>
              </a:solidFill>
              <a:cs typeface="Arial" charset="0"/>
            </a:endParaRPr>
          </a:p>
          <a:p>
            <a:pPr>
              <a:defRPr/>
            </a:pPr>
            <a:r>
              <a:rPr lang="en-US" b="1" dirty="0">
                <a:solidFill>
                  <a:srgbClr val="000000"/>
                </a:solidFill>
                <a:cs typeface="Arial" charset="0"/>
              </a:rPr>
              <a:t>Economics Student Researcher</a:t>
            </a:r>
            <a:r>
              <a:rPr lang="en-US" dirty="0">
                <a:solidFill>
                  <a:srgbClr val="000000"/>
                </a:solidFill>
                <a:cs typeface="Arial" charset="0"/>
              </a:rPr>
              <a:t>                          September 20XX-August 20XX</a:t>
            </a:r>
            <a:endParaRPr lang="en-US" b="1" dirty="0">
              <a:solidFill>
                <a:srgbClr val="000000"/>
              </a:solidFill>
              <a:cs typeface="Arial" charset="0"/>
            </a:endParaRPr>
          </a:p>
          <a:p>
            <a:pPr>
              <a:defRPr/>
            </a:pPr>
            <a:r>
              <a:rPr lang="en-US" b="1" dirty="0">
                <a:solidFill>
                  <a:srgbClr val="000000"/>
                </a:solidFill>
                <a:cs typeface="Arial" charset="0"/>
              </a:rPr>
              <a:t>The Ohio State University		</a:t>
            </a:r>
            <a:r>
              <a:rPr lang="en-US" dirty="0">
                <a:solidFill>
                  <a:srgbClr val="000000"/>
                </a:solidFill>
                <a:cs typeface="Arial" charset="0"/>
              </a:rPr>
              <a:t>                                                 Columbus, OH</a:t>
            </a:r>
          </a:p>
          <a:p>
            <a:pPr>
              <a:buFontTx/>
              <a:buChar char="•"/>
              <a:defRPr/>
            </a:pPr>
            <a:r>
              <a:rPr lang="en-US" dirty="0">
                <a:solidFill>
                  <a:srgbClr val="000000"/>
                </a:solidFill>
                <a:cs typeface="Arial" charset="0"/>
              </a:rPr>
              <a:t> Developed expertise in sugar, soy, and corn investment risk management and authored a report with applied suggestions for investment and lending industry experts. </a:t>
            </a:r>
          </a:p>
          <a:p>
            <a:pPr>
              <a:buFontTx/>
              <a:buChar char="•"/>
              <a:defRPr/>
            </a:pPr>
            <a:r>
              <a:rPr lang="en-US" dirty="0">
                <a:solidFill>
                  <a:srgbClr val="000000"/>
                </a:solidFill>
                <a:cs typeface="Arial" charset="0"/>
              </a:rPr>
              <a:t> Analyzed the effects of Federal subsidy and trade regulation changes on sugar forecasts and profits, published a technical report of findings, and presented results to Sugar Association annual conference. </a:t>
            </a:r>
            <a:r>
              <a:rPr lang="en-US" dirty="0">
                <a:cs typeface="Arial" charset="0"/>
              </a:rPr>
              <a:t>(VS. “DISSERATION TITLE”)</a:t>
            </a:r>
          </a:p>
          <a:p>
            <a:pPr>
              <a:buFontTx/>
              <a:buChar char="•"/>
              <a:defRPr/>
            </a:pPr>
            <a:r>
              <a:rPr lang="en-US" dirty="0">
                <a:solidFill>
                  <a:srgbClr val="000000"/>
                </a:solidFill>
                <a:cs typeface="Arial" charset="0"/>
              </a:rPr>
              <a:t> Created a statistical prediction model for sugar prices, enhancing predictive accuracy of previous models by 10%. </a:t>
            </a:r>
            <a:r>
              <a:rPr lang="en-US" dirty="0">
                <a:cs typeface="Arial" charset="0"/>
              </a:rPr>
              <a:t>(Numbers and Results)</a:t>
            </a:r>
          </a:p>
          <a:p>
            <a:pPr>
              <a:buFontTx/>
              <a:buChar char="•"/>
              <a:defRPr/>
            </a:pPr>
            <a:r>
              <a:rPr lang="en-US" dirty="0">
                <a:solidFill>
                  <a:srgbClr val="000000"/>
                </a:solidFill>
                <a:cs typeface="Arial" charset="0"/>
              </a:rPr>
              <a:t> Completed intensive training in equity valuation, forecasting models and techniques, and data analysis. </a:t>
            </a:r>
            <a:r>
              <a:rPr lang="en-US" dirty="0">
                <a:cs typeface="Arial" charset="0"/>
              </a:rPr>
              <a:t>(VS. “TOOK CLASSES IN…”)</a:t>
            </a:r>
          </a:p>
          <a:p>
            <a:pPr>
              <a:buFontTx/>
              <a:buChar char="•"/>
              <a:defRPr/>
            </a:pPr>
            <a:r>
              <a:rPr lang="en-US" dirty="0">
                <a:solidFill>
                  <a:srgbClr val="000000"/>
                </a:solidFill>
                <a:cs typeface="Arial" charset="0"/>
              </a:rPr>
              <a:t> Enhanced technical writing and presentation skills through two original economics research publications and two PowerPoint-based conference presentations.</a:t>
            </a:r>
          </a:p>
          <a:p>
            <a:pPr>
              <a:buFontTx/>
              <a:buChar char="•"/>
              <a:defRPr/>
            </a:pPr>
            <a:r>
              <a:rPr lang="en-US" dirty="0">
                <a:solidFill>
                  <a:srgbClr val="000000"/>
                </a:solidFill>
                <a:cs typeface="Arial" charset="0"/>
              </a:rPr>
              <a:t> Recruited, trained, and supervised two project team assistants.</a:t>
            </a:r>
          </a:p>
          <a:p>
            <a:pPr>
              <a:buFontTx/>
              <a:buChar char="•"/>
              <a:defRPr/>
            </a:pPr>
            <a:r>
              <a:rPr lang="en-US" dirty="0">
                <a:solidFill>
                  <a:srgbClr val="000000"/>
                </a:solidFill>
                <a:cs typeface="Arial" charset="0"/>
              </a:rPr>
              <a:t> Collaborated with peers, as well as junior and senior colleagues, on multiple team-based finance research projects. </a:t>
            </a:r>
            <a:r>
              <a:rPr lang="en-US" dirty="0">
                <a:cs typeface="Arial" charset="0"/>
              </a:rPr>
              <a:t>(WORKING IN ADVISOR’S LAB)</a:t>
            </a:r>
          </a:p>
        </p:txBody>
      </p:sp>
    </p:spTree>
    <p:extLst>
      <p:ext uri="{BB962C8B-B14F-4D97-AF65-F5344CB8AC3E}">
        <p14:creationId xmlns:p14="http://schemas.microsoft.com/office/powerpoint/2010/main" val="397485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318913" y="898623"/>
            <a:ext cx="8229600" cy="479802"/>
          </a:xfrm>
        </p:spPr>
        <p:txBody>
          <a:bodyPr/>
          <a:lstStyle/>
          <a:p>
            <a:pPr algn="ctr"/>
            <a:r>
              <a:rPr lang="en-US" sz="2000" dirty="0"/>
              <a:t>Brutus selling volunteer experience</a:t>
            </a:r>
          </a:p>
        </p:txBody>
      </p:sp>
      <p:sp>
        <p:nvSpPr>
          <p:cNvPr id="3" name="Content Placeholder 2"/>
          <p:cNvSpPr>
            <a:spLocks noGrp="1"/>
          </p:cNvSpPr>
          <p:nvPr>
            <p:ph idx="15"/>
          </p:nvPr>
        </p:nvSpPr>
        <p:spPr/>
        <p:txBody>
          <a:bodyPr/>
          <a:lstStyle/>
          <a:p>
            <a:r>
              <a:rPr lang="en-US" dirty="0"/>
              <a:t>Career Counseling and Support Services</a:t>
            </a:r>
          </a:p>
        </p:txBody>
      </p:sp>
      <p:sp>
        <p:nvSpPr>
          <p:cNvPr id="4" name="TextBox 3"/>
          <p:cNvSpPr txBox="1"/>
          <p:nvPr/>
        </p:nvSpPr>
        <p:spPr>
          <a:xfrm>
            <a:off x="500408" y="1378425"/>
            <a:ext cx="8465686" cy="5201424"/>
          </a:xfrm>
          <a:prstGeom prst="rect">
            <a:avLst/>
          </a:prstGeom>
          <a:noFill/>
        </p:spPr>
        <p:txBody>
          <a:bodyPr wrap="square" rtlCol="0">
            <a:spAutoFit/>
          </a:bodyPr>
          <a:lstStyle/>
          <a:p>
            <a:pPr algn="ctr">
              <a:defRPr/>
            </a:pPr>
            <a:r>
              <a:rPr lang="en-US" b="1" dirty="0">
                <a:solidFill>
                  <a:srgbClr val="000000"/>
                </a:solidFill>
                <a:cs typeface="Arial" charset="0"/>
              </a:rPr>
              <a:t>Strategic Communication Experience</a:t>
            </a:r>
          </a:p>
          <a:p>
            <a:pPr>
              <a:defRPr/>
            </a:pPr>
            <a:r>
              <a:rPr lang="en-US" b="1" dirty="0">
                <a:solidFill>
                  <a:srgbClr val="000000"/>
                </a:solidFill>
                <a:cs typeface="Arial" charset="0"/>
              </a:rPr>
              <a:t>Strategic Promotions Officer</a:t>
            </a:r>
            <a:r>
              <a:rPr lang="en-US" dirty="0">
                <a:solidFill>
                  <a:srgbClr val="000000"/>
                </a:solidFill>
                <a:cs typeface="Arial" charset="0"/>
              </a:rPr>
              <a:t>                                        September 20XX-Present</a:t>
            </a:r>
            <a:endParaRPr lang="en-US" b="1" dirty="0">
              <a:solidFill>
                <a:srgbClr val="000000"/>
              </a:solidFill>
              <a:cs typeface="Arial" charset="0"/>
            </a:endParaRPr>
          </a:p>
          <a:p>
            <a:pPr>
              <a:defRPr/>
            </a:pPr>
            <a:r>
              <a:rPr lang="en-US" b="1" dirty="0">
                <a:solidFill>
                  <a:srgbClr val="000000"/>
                </a:solidFill>
                <a:cs typeface="Arial" charset="0"/>
              </a:rPr>
              <a:t>Ohio Area Council on Aging		                                                 </a:t>
            </a:r>
            <a:r>
              <a:rPr lang="en-US" dirty="0">
                <a:solidFill>
                  <a:srgbClr val="000000"/>
                </a:solidFill>
                <a:cs typeface="Arial" charset="0"/>
              </a:rPr>
              <a:t>Columbus, OH</a:t>
            </a:r>
          </a:p>
          <a:p>
            <a:pPr>
              <a:buFontTx/>
              <a:buChar char="•"/>
              <a:defRPr/>
            </a:pPr>
            <a:r>
              <a:rPr lang="en-US" dirty="0">
                <a:solidFill>
                  <a:srgbClr val="000000"/>
                </a:solidFill>
                <a:cs typeface="Arial" charset="0"/>
              </a:rPr>
              <a:t> Create and implement a comprehensive strategic public relations plan, including development of media and government relations, creation of a council website, and planning for increased grass-roots education. </a:t>
            </a:r>
          </a:p>
          <a:p>
            <a:pPr>
              <a:buFontTx/>
              <a:buChar char="•"/>
              <a:defRPr/>
            </a:pPr>
            <a:r>
              <a:rPr lang="en-US" dirty="0">
                <a:solidFill>
                  <a:srgbClr val="000000"/>
                </a:solidFill>
                <a:cs typeface="Arial" charset="0"/>
              </a:rPr>
              <a:t> Act as sole editor for Council’s 10 page monthly newsletter, including solicitation of articles and editing for content, style, and length.  </a:t>
            </a:r>
          </a:p>
          <a:p>
            <a:pPr>
              <a:buFontTx/>
              <a:buChar char="•"/>
              <a:defRPr/>
            </a:pPr>
            <a:r>
              <a:rPr lang="en-US" dirty="0">
                <a:solidFill>
                  <a:srgbClr val="000000"/>
                </a:solidFill>
                <a:cs typeface="Arial" charset="0"/>
              </a:rPr>
              <a:t> Develop and maintain Council website using </a:t>
            </a:r>
            <a:r>
              <a:rPr lang="en-US" dirty="0" err="1">
                <a:solidFill>
                  <a:srgbClr val="000000"/>
                </a:solidFill>
                <a:cs typeface="Arial" charset="0"/>
              </a:rPr>
              <a:t>DreamWeaver</a:t>
            </a:r>
            <a:r>
              <a:rPr lang="en-US" dirty="0">
                <a:solidFill>
                  <a:srgbClr val="000000"/>
                </a:solidFill>
                <a:cs typeface="Arial" charset="0"/>
              </a:rPr>
              <a:t> and featuring message boards; chat rooms for Older Adults and caregivers; a catalog of advocacy and self-help resources; and a community services directory.</a:t>
            </a:r>
          </a:p>
          <a:p>
            <a:pPr>
              <a:buFontTx/>
              <a:buChar char="•"/>
              <a:defRPr/>
            </a:pPr>
            <a:r>
              <a:rPr lang="en-US" dirty="0">
                <a:solidFill>
                  <a:srgbClr val="000000"/>
                </a:solidFill>
                <a:cs typeface="Arial" charset="0"/>
              </a:rPr>
              <a:t> Author press releases resulting in local television news coverage, over 10 published articles, and a broadcast interview with National Public Radio.</a:t>
            </a:r>
          </a:p>
          <a:p>
            <a:pPr>
              <a:buFontTx/>
              <a:buChar char="•"/>
              <a:defRPr/>
            </a:pPr>
            <a:r>
              <a:rPr lang="en-US" dirty="0">
                <a:solidFill>
                  <a:srgbClr val="000000"/>
                </a:solidFill>
                <a:cs typeface="Arial" charset="0"/>
              </a:rPr>
              <a:t> Write speeches for Council president’s community, industry, and government speaking engagements and attend meetings with government officials to advocate for policies benefiting older adults.</a:t>
            </a:r>
          </a:p>
          <a:p>
            <a:pPr>
              <a:buFontTx/>
              <a:buChar char="•"/>
              <a:defRPr/>
            </a:pPr>
            <a:r>
              <a:rPr lang="en-US" dirty="0">
                <a:solidFill>
                  <a:srgbClr val="000000"/>
                </a:solidFill>
                <a:cs typeface="Arial" charset="0"/>
              </a:rPr>
              <a:t> Design content and graphic layout for consumer information campaign briefs focusing on Social Security reform and prescription drug legislation.</a:t>
            </a:r>
          </a:p>
          <a:p>
            <a:pPr algn="ctr">
              <a:defRPr/>
            </a:pPr>
            <a:endParaRPr lang="en-US" sz="800" b="1" dirty="0">
              <a:solidFill>
                <a:srgbClr val="000000"/>
              </a:solidFill>
              <a:cs typeface="Arial" charset="0"/>
            </a:endParaRPr>
          </a:p>
        </p:txBody>
      </p:sp>
    </p:spTree>
    <p:extLst>
      <p:ext uri="{BB962C8B-B14F-4D97-AF65-F5344CB8AC3E}">
        <p14:creationId xmlns:p14="http://schemas.microsoft.com/office/powerpoint/2010/main" val="3581691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318913" y="898623"/>
            <a:ext cx="8229600" cy="479802"/>
          </a:xfrm>
        </p:spPr>
        <p:txBody>
          <a:bodyPr/>
          <a:lstStyle/>
          <a:p>
            <a:pPr algn="ctr"/>
            <a:r>
              <a:rPr lang="en-US" sz="2000" dirty="0"/>
              <a:t>Brutus translates grad school into coherent experience</a:t>
            </a:r>
          </a:p>
        </p:txBody>
      </p:sp>
      <p:sp>
        <p:nvSpPr>
          <p:cNvPr id="3" name="Content Placeholder 2"/>
          <p:cNvSpPr>
            <a:spLocks noGrp="1"/>
          </p:cNvSpPr>
          <p:nvPr>
            <p:ph idx="15"/>
          </p:nvPr>
        </p:nvSpPr>
        <p:spPr/>
        <p:txBody>
          <a:bodyPr/>
          <a:lstStyle/>
          <a:p>
            <a:r>
              <a:rPr lang="en-US" dirty="0"/>
              <a:t>Career Counseling and Support Services</a:t>
            </a:r>
          </a:p>
        </p:txBody>
      </p:sp>
      <p:sp>
        <p:nvSpPr>
          <p:cNvPr id="4" name="TextBox 3"/>
          <p:cNvSpPr txBox="1"/>
          <p:nvPr/>
        </p:nvSpPr>
        <p:spPr>
          <a:xfrm>
            <a:off x="500408" y="1378425"/>
            <a:ext cx="8465686" cy="5632311"/>
          </a:xfrm>
          <a:prstGeom prst="rect">
            <a:avLst/>
          </a:prstGeom>
          <a:noFill/>
        </p:spPr>
        <p:txBody>
          <a:bodyPr wrap="square" rtlCol="0">
            <a:spAutoFit/>
          </a:bodyPr>
          <a:lstStyle/>
          <a:p>
            <a:pPr algn="ctr">
              <a:defRPr/>
            </a:pPr>
            <a:r>
              <a:rPr lang="en-US" b="1" dirty="0">
                <a:solidFill>
                  <a:srgbClr val="000000"/>
                </a:solidFill>
                <a:cs typeface="Arial" charset="0"/>
              </a:rPr>
              <a:t>Gerontology Experience</a:t>
            </a:r>
          </a:p>
          <a:p>
            <a:pPr>
              <a:defRPr/>
            </a:pPr>
            <a:r>
              <a:rPr lang="en-US" b="1" dirty="0">
                <a:solidFill>
                  <a:srgbClr val="000000"/>
                </a:solidFill>
                <a:cs typeface="Arial" charset="0"/>
              </a:rPr>
              <a:t>Gerontology Research Investigator</a:t>
            </a:r>
            <a:r>
              <a:rPr lang="en-US" dirty="0">
                <a:solidFill>
                  <a:srgbClr val="000000"/>
                </a:solidFill>
                <a:cs typeface="Arial" charset="0"/>
              </a:rPr>
              <a:t>                            September 20XX-Present</a:t>
            </a:r>
            <a:endParaRPr lang="en-US" b="1" dirty="0">
              <a:solidFill>
                <a:srgbClr val="000000"/>
              </a:solidFill>
              <a:cs typeface="Arial" charset="0"/>
            </a:endParaRPr>
          </a:p>
          <a:p>
            <a:pPr>
              <a:defRPr/>
            </a:pPr>
            <a:r>
              <a:rPr lang="en-US" b="1" dirty="0">
                <a:solidFill>
                  <a:srgbClr val="000000"/>
                </a:solidFill>
                <a:cs typeface="Arial" charset="0"/>
              </a:rPr>
              <a:t>The Ohio State University		                                               </a:t>
            </a:r>
            <a:r>
              <a:rPr lang="en-US" dirty="0">
                <a:solidFill>
                  <a:srgbClr val="000000"/>
                </a:solidFill>
                <a:cs typeface="Arial" charset="0"/>
              </a:rPr>
              <a:t>Columbus, OH</a:t>
            </a:r>
          </a:p>
          <a:p>
            <a:pPr>
              <a:defRPr/>
            </a:pPr>
            <a:r>
              <a:rPr lang="en-US" dirty="0">
                <a:solidFill>
                  <a:srgbClr val="000000"/>
                </a:solidFill>
                <a:cs typeface="Arial" charset="0"/>
              </a:rPr>
              <a:t>Research</a:t>
            </a:r>
          </a:p>
          <a:p>
            <a:pPr>
              <a:buFontTx/>
              <a:buChar char="•"/>
              <a:defRPr/>
            </a:pPr>
            <a:r>
              <a:rPr lang="en-US" dirty="0">
                <a:solidFill>
                  <a:srgbClr val="000000"/>
                </a:solidFill>
                <a:cs typeface="Arial" charset="0"/>
              </a:rPr>
              <a:t> Demonstrate expertise in gerontology field through 130+ hours of formal training and preparation, resulting in SAGE Gerontology Certification.</a:t>
            </a:r>
          </a:p>
          <a:p>
            <a:pPr>
              <a:buFontTx/>
              <a:buChar char="•"/>
              <a:defRPr/>
            </a:pPr>
            <a:r>
              <a:rPr lang="en-US" dirty="0">
                <a:solidFill>
                  <a:srgbClr val="000000"/>
                </a:solidFill>
                <a:cs typeface="Arial" charset="0"/>
              </a:rPr>
              <a:t> Apply advanced research and data analysis methods transferable to public opinion survey research.</a:t>
            </a:r>
          </a:p>
          <a:p>
            <a:pPr>
              <a:buFontTx/>
              <a:buChar char="•"/>
              <a:defRPr/>
            </a:pPr>
            <a:r>
              <a:rPr lang="en-US" dirty="0">
                <a:solidFill>
                  <a:srgbClr val="000000"/>
                </a:solidFill>
                <a:cs typeface="Arial" charset="0"/>
              </a:rPr>
              <a:t> Author two published gerontology research reports and co-author a Social Security reform policy paper.</a:t>
            </a:r>
          </a:p>
          <a:p>
            <a:pPr>
              <a:buFontTx/>
              <a:buChar char="•"/>
              <a:defRPr/>
            </a:pPr>
            <a:r>
              <a:rPr lang="en-US" dirty="0">
                <a:solidFill>
                  <a:srgbClr val="000000"/>
                </a:solidFill>
                <a:cs typeface="Arial" charset="0"/>
              </a:rPr>
              <a:t> Co-author a National Institutes of Medicine grant, resulting $75,000 of program funding.  </a:t>
            </a:r>
          </a:p>
          <a:p>
            <a:pPr>
              <a:defRPr/>
            </a:pPr>
            <a:r>
              <a:rPr lang="en-US" dirty="0">
                <a:solidFill>
                  <a:srgbClr val="000000"/>
                </a:solidFill>
                <a:cs typeface="Arial" charset="0"/>
              </a:rPr>
              <a:t>Leadership</a:t>
            </a:r>
          </a:p>
          <a:p>
            <a:pPr>
              <a:buFontTx/>
              <a:buChar char="•"/>
              <a:defRPr/>
            </a:pPr>
            <a:r>
              <a:rPr lang="en-US" dirty="0">
                <a:solidFill>
                  <a:srgbClr val="000000"/>
                </a:solidFill>
                <a:cs typeface="Arial" charset="0"/>
              </a:rPr>
              <a:t>Train and supervise 6 research project team members in position duties and protocol </a:t>
            </a:r>
          </a:p>
          <a:p>
            <a:pPr>
              <a:buFontTx/>
              <a:buChar char="•"/>
              <a:defRPr/>
            </a:pPr>
            <a:r>
              <a:rPr lang="en-US" dirty="0">
                <a:solidFill>
                  <a:srgbClr val="000000"/>
                </a:solidFill>
                <a:cs typeface="Arial" charset="0"/>
              </a:rPr>
              <a:t>Enhance public speaking skills through delivery of 10 PowerPoint-Based lectures and two national conference presentations</a:t>
            </a:r>
          </a:p>
          <a:p>
            <a:pPr>
              <a:buFontTx/>
              <a:buChar char="•"/>
              <a:defRPr/>
            </a:pPr>
            <a:r>
              <a:rPr lang="en-US" dirty="0">
                <a:solidFill>
                  <a:srgbClr val="000000"/>
                </a:solidFill>
                <a:cs typeface="Arial" charset="0"/>
              </a:rPr>
              <a:t> Participate in work teams composed of junior and senior colleagues, collaborating in planning and execution of multiple large-scale research projects.</a:t>
            </a:r>
          </a:p>
          <a:p>
            <a:pPr>
              <a:defRPr/>
            </a:pPr>
            <a:endParaRPr lang="en-US" dirty="0">
              <a:solidFill>
                <a:srgbClr val="000000"/>
              </a:solidFill>
              <a:cs typeface="Arial" charset="0"/>
            </a:endParaRPr>
          </a:p>
        </p:txBody>
      </p:sp>
    </p:spTree>
    <p:extLst>
      <p:ext uri="{BB962C8B-B14F-4D97-AF65-F5344CB8AC3E}">
        <p14:creationId xmlns:p14="http://schemas.microsoft.com/office/powerpoint/2010/main" val="3288773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457200" y="990600"/>
            <a:ext cx="8305800" cy="707886"/>
          </a:xfrm>
          <a:prstGeom prst="rect">
            <a:avLst/>
          </a:prstGeom>
          <a:noFill/>
          <a:ln>
            <a:noFill/>
          </a:ln>
        </p:spPr>
        <p:txBody>
          <a:bodyPr>
            <a:spAutoFit/>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lgn="ctr" fontAlgn="auto">
              <a:spcBef>
                <a:spcPts val="0"/>
              </a:spcBef>
              <a:spcAft>
                <a:spcPts val="0"/>
              </a:spcAft>
              <a:defRPr/>
            </a:pPr>
            <a:r>
              <a:rPr lang="en-US" altLang="en-US" sz="4000" b="0" dirty="0">
                <a:solidFill>
                  <a:schemeClr val="tx2"/>
                </a:solidFill>
                <a:latin typeface="+mn-lt"/>
                <a:cs typeface="+mn-cs"/>
              </a:rPr>
              <a:t>Optional Sections</a:t>
            </a:r>
          </a:p>
        </p:txBody>
      </p:sp>
      <p:sp>
        <p:nvSpPr>
          <p:cNvPr id="11267" name="Rectangle 3"/>
          <p:cNvSpPr>
            <a:spLocks noChangeArrowheads="1"/>
          </p:cNvSpPr>
          <p:nvPr/>
        </p:nvSpPr>
        <p:spPr bwMode="auto">
          <a:xfrm>
            <a:off x="609600" y="1981200"/>
            <a:ext cx="7848600" cy="4893647"/>
          </a:xfrm>
          <a:prstGeom prst="rect">
            <a:avLst/>
          </a:prstGeom>
          <a:noFill/>
          <a:ln w="9525">
            <a:noFill/>
            <a:miter lim="800000"/>
            <a:headEnd/>
            <a:tailEnd/>
          </a:ln>
        </p:spPr>
        <p:txBody>
          <a:bodyPr>
            <a:spAutoFit/>
          </a:bodyPr>
          <a:lstStyle/>
          <a:p>
            <a:pPr marL="342900" indent="-342900">
              <a:spcBef>
                <a:spcPct val="50000"/>
              </a:spcBef>
              <a:buFont typeface="Arial" panose="020B0604020202020204" pitchFamily="34" charset="0"/>
              <a:buChar char="•"/>
              <a:defRPr/>
            </a:pPr>
            <a:r>
              <a:rPr lang="en-US" sz="2400" dirty="0"/>
              <a:t>Publications/Presentations*******Selected</a:t>
            </a:r>
          </a:p>
          <a:p>
            <a:pPr marL="342900" indent="-342900">
              <a:spcBef>
                <a:spcPct val="50000"/>
              </a:spcBef>
              <a:buFont typeface="Arial" panose="020B0604020202020204" pitchFamily="34" charset="0"/>
              <a:buChar char="•"/>
              <a:defRPr/>
            </a:pPr>
            <a:r>
              <a:rPr lang="en-US" sz="2400" dirty="0"/>
              <a:t>Additional Skills(computer/language, not soft skills)</a:t>
            </a:r>
          </a:p>
          <a:p>
            <a:pPr marL="800100" lvl="1" indent="-342900">
              <a:spcBef>
                <a:spcPct val="50000"/>
              </a:spcBef>
              <a:buFont typeface="Arial" panose="020B0604020202020204" pitchFamily="34" charset="0"/>
              <a:buChar char="•"/>
              <a:defRPr/>
            </a:pPr>
            <a:r>
              <a:rPr lang="en-US" sz="2400" dirty="0"/>
              <a:t>Computer-Social media, Microsoft office?</a:t>
            </a:r>
          </a:p>
          <a:p>
            <a:pPr marL="342900" indent="-342900" fontAlgn="auto">
              <a:spcBef>
                <a:spcPct val="50000"/>
              </a:spcBef>
              <a:spcAft>
                <a:spcPts val="0"/>
              </a:spcAft>
              <a:buFont typeface="Arial" panose="020B0604020202020204" pitchFamily="34" charset="0"/>
              <a:buChar char="•"/>
              <a:defRPr/>
            </a:pPr>
            <a:r>
              <a:rPr lang="en-US" sz="2400" dirty="0">
                <a:latin typeface="+mj-lt"/>
                <a:cs typeface="+mn-cs"/>
              </a:rPr>
              <a:t>Relevant Coursework</a:t>
            </a:r>
          </a:p>
          <a:p>
            <a:pPr marL="342900" indent="-342900" fontAlgn="auto">
              <a:spcBef>
                <a:spcPct val="50000"/>
              </a:spcBef>
              <a:spcAft>
                <a:spcPts val="0"/>
              </a:spcAft>
              <a:buFont typeface="Arial" panose="020B0604020202020204" pitchFamily="34" charset="0"/>
              <a:buChar char="•"/>
              <a:defRPr/>
            </a:pPr>
            <a:r>
              <a:rPr lang="en-US" sz="2400" dirty="0">
                <a:latin typeface="+mj-lt"/>
                <a:cs typeface="+mn-cs"/>
              </a:rPr>
              <a:t>Honors/Awards</a:t>
            </a:r>
          </a:p>
          <a:p>
            <a:pPr marL="342900" indent="-342900" fontAlgn="auto">
              <a:spcBef>
                <a:spcPct val="50000"/>
              </a:spcBef>
              <a:spcAft>
                <a:spcPts val="0"/>
              </a:spcAft>
              <a:buFont typeface="Arial" panose="020B0604020202020204" pitchFamily="34" charset="0"/>
              <a:buChar char="•"/>
              <a:defRPr/>
            </a:pPr>
            <a:r>
              <a:rPr lang="en-US" sz="2400" dirty="0">
                <a:latin typeface="+mj-lt"/>
                <a:cs typeface="+mn-cs"/>
              </a:rPr>
              <a:t>Community Service/Volunteer Experience</a:t>
            </a:r>
          </a:p>
          <a:p>
            <a:pPr marL="342900" indent="-342900" fontAlgn="auto">
              <a:spcBef>
                <a:spcPct val="50000"/>
              </a:spcBef>
              <a:spcAft>
                <a:spcPts val="0"/>
              </a:spcAft>
              <a:buFont typeface="Arial" panose="020B0604020202020204" pitchFamily="34" charset="0"/>
              <a:buChar char="•"/>
              <a:defRPr/>
            </a:pPr>
            <a:r>
              <a:rPr lang="en-US" sz="2400" dirty="0">
                <a:latin typeface="+mj-lt"/>
                <a:cs typeface="+mn-cs"/>
              </a:rPr>
              <a:t>Leadership Experience</a:t>
            </a:r>
          </a:p>
          <a:p>
            <a:pPr marL="342900" indent="-342900" fontAlgn="auto">
              <a:spcBef>
                <a:spcPct val="50000"/>
              </a:spcBef>
              <a:spcAft>
                <a:spcPts val="0"/>
              </a:spcAft>
              <a:buFont typeface="Arial" panose="020B0604020202020204" pitchFamily="34" charset="0"/>
              <a:buChar char="•"/>
              <a:defRPr/>
            </a:pPr>
            <a:r>
              <a:rPr lang="en-US" sz="2400" dirty="0">
                <a:latin typeface="+mj-lt"/>
                <a:cs typeface="+mn-cs"/>
              </a:rPr>
              <a:t>Professional Memberships/Organizations</a:t>
            </a:r>
          </a:p>
          <a:p>
            <a:pPr marL="342900" indent="-342900" fontAlgn="auto">
              <a:spcBef>
                <a:spcPct val="50000"/>
              </a:spcBef>
              <a:spcAft>
                <a:spcPts val="0"/>
              </a:spcAft>
              <a:buFont typeface="Arial" panose="020B0604020202020204" pitchFamily="34" charset="0"/>
              <a:buChar char="•"/>
              <a:defRPr/>
            </a:pPr>
            <a:r>
              <a:rPr lang="en-US" sz="2400" dirty="0">
                <a:latin typeface="+mj-lt"/>
                <a:cs typeface="+mn-cs"/>
              </a:rPr>
              <a:t>Licenses/Certifications</a:t>
            </a:r>
          </a:p>
        </p:txBody>
      </p:sp>
    </p:spTree>
    <p:extLst>
      <p:ext uri="{BB962C8B-B14F-4D97-AF65-F5344CB8AC3E}">
        <p14:creationId xmlns:p14="http://schemas.microsoft.com/office/powerpoint/2010/main" val="21501465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457200" y="982663"/>
            <a:ext cx="8305800" cy="762000"/>
          </a:xfrm>
          <a:prstGeom prst="rect">
            <a:avLst/>
          </a:prstGeom>
          <a:noFill/>
          <a:ln>
            <a:noFill/>
          </a:ln>
        </p:spPr>
        <p:txBody>
          <a:bodyPr>
            <a:spAutoFit/>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lgn="ctr" eaLnBrk="1" fontAlgn="auto" hangingPunct="1">
              <a:spcBef>
                <a:spcPts val="0"/>
              </a:spcBef>
              <a:spcAft>
                <a:spcPts val="0"/>
              </a:spcAft>
              <a:defRPr/>
            </a:pPr>
            <a:r>
              <a:rPr lang="en-US" altLang="en-US" sz="4400" b="0" dirty="0">
                <a:solidFill>
                  <a:schemeClr val="tx2"/>
                </a:solidFill>
                <a:latin typeface="+mn-lt"/>
                <a:cs typeface="+mn-cs"/>
              </a:rPr>
              <a:t>References</a:t>
            </a:r>
          </a:p>
        </p:txBody>
      </p:sp>
      <p:sp>
        <p:nvSpPr>
          <p:cNvPr id="12291" name="Rectangle 3"/>
          <p:cNvSpPr>
            <a:spLocks noChangeArrowheads="1"/>
          </p:cNvSpPr>
          <p:nvPr/>
        </p:nvSpPr>
        <p:spPr bwMode="auto">
          <a:xfrm>
            <a:off x="609600" y="1687513"/>
            <a:ext cx="7620000" cy="5078412"/>
          </a:xfrm>
          <a:prstGeom prst="rect">
            <a:avLst/>
          </a:prstGeom>
          <a:noFill/>
          <a:ln w="9525">
            <a:noFill/>
            <a:miter lim="800000"/>
            <a:headEnd/>
            <a:tailEnd/>
          </a:ln>
        </p:spPr>
        <p:txBody>
          <a:bodyPr>
            <a:spAutoFit/>
          </a:bodyPr>
          <a:lstStyle/>
          <a:p>
            <a:pPr marL="342900" indent="-342900" eaLnBrk="1" fontAlgn="auto" hangingPunct="1">
              <a:spcBef>
                <a:spcPct val="50000"/>
              </a:spcBef>
              <a:spcAft>
                <a:spcPts val="0"/>
              </a:spcAft>
              <a:buFont typeface="Arial" panose="020B0604020202020204" pitchFamily="34" charset="0"/>
              <a:buChar char="•"/>
              <a:defRPr/>
            </a:pPr>
            <a:r>
              <a:rPr lang="en-US" sz="2400" dirty="0">
                <a:latin typeface="+mj-lt"/>
                <a:cs typeface="+mn-cs"/>
              </a:rPr>
              <a:t>List on a separate page: don’t include on resume</a:t>
            </a:r>
            <a:endParaRPr lang="en-US" sz="2800" dirty="0">
              <a:latin typeface="+mj-lt"/>
              <a:cs typeface="+mn-cs"/>
            </a:endParaRPr>
          </a:p>
          <a:p>
            <a:pPr marL="342900" indent="-342900" eaLnBrk="1" fontAlgn="auto" hangingPunct="1">
              <a:spcBef>
                <a:spcPct val="50000"/>
              </a:spcBef>
              <a:spcAft>
                <a:spcPts val="0"/>
              </a:spcAft>
              <a:buFont typeface="Arial" panose="020B0604020202020204" pitchFamily="34" charset="0"/>
              <a:buChar char="•"/>
              <a:defRPr/>
            </a:pPr>
            <a:r>
              <a:rPr lang="en-US" sz="2400" dirty="0">
                <a:latin typeface="+mj-lt"/>
                <a:cs typeface="+mn-cs"/>
              </a:rPr>
              <a:t>Copy your identifying information to the top of your reference page</a:t>
            </a:r>
          </a:p>
          <a:p>
            <a:pPr marL="342900" indent="-342900" eaLnBrk="1" fontAlgn="auto" hangingPunct="1">
              <a:spcBef>
                <a:spcPct val="50000"/>
              </a:spcBef>
              <a:spcAft>
                <a:spcPts val="0"/>
              </a:spcAft>
              <a:buFont typeface="Arial" panose="020B0604020202020204" pitchFamily="34" charset="0"/>
              <a:buChar char="•"/>
              <a:defRPr/>
            </a:pPr>
            <a:r>
              <a:rPr lang="en-US" sz="2400" dirty="0">
                <a:latin typeface="+mj-lt"/>
                <a:cs typeface="+mn-cs"/>
              </a:rPr>
              <a:t>Use the same format for each reference</a:t>
            </a:r>
          </a:p>
          <a:p>
            <a:pPr marL="342900" indent="-342900" eaLnBrk="1" fontAlgn="auto" hangingPunct="1">
              <a:spcBef>
                <a:spcPct val="50000"/>
              </a:spcBef>
              <a:spcAft>
                <a:spcPts val="0"/>
              </a:spcAft>
              <a:buFont typeface="Arial" panose="020B0604020202020204" pitchFamily="34" charset="0"/>
              <a:buChar char="•"/>
              <a:defRPr/>
            </a:pPr>
            <a:r>
              <a:rPr lang="en-US" sz="2400" dirty="0">
                <a:latin typeface="+mj-lt"/>
                <a:cs typeface="+mn-cs"/>
              </a:rPr>
              <a:t>Name of reference, phone number, e-mail</a:t>
            </a:r>
          </a:p>
          <a:p>
            <a:pPr marL="342900" indent="-342900" eaLnBrk="1" fontAlgn="auto" hangingPunct="1">
              <a:spcBef>
                <a:spcPct val="50000"/>
              </a:spcBef>
              <a:spcAft>
                <a:spcPts val="0"/>
              </a:spcAft>
              <a:buFont typeface="Arial" panose="020B0604020202020204" pitchFamily="34" charset="0"/>
              <a:buChar char="•"/>
              <a:defRPr/>
            </a:pPr>
            <a:r>
              <a:rPr lang="en-US" sz="2400" dirty="0">
                <a:latin typeface="+mj-lt"/>
                <a:cs typeface="+mn-cs"/>
              </a:rPr>
              <a:t>Balance of academic and professional</a:t>
            </a:r>
          </a:p>
          <a:p>
            <a:pPr marL="342900" indent="-342900" eaLnBrk="1" fontAlgn="auto" hangingPunct="1">
              <a:spcBef>
                <a:spcPct val="50000"/>
              </a:spcBef>
              <a:spcAft>
                <a:spcPts val="0"/>
              </a:spcAft>
              <a:buFont typeface="Arial" panose="020B0604020202020204" pitchFamily="34" charset="0"/>
              <a:buChar char="•"/>
              <a:defRPr/>
            </a:pPr>
            <a:r>
              <a:rPr lang="en-US" sz="2400" dirty="0">
                <a:latin typeface="+mj-lt"/>
                <a:cs typeface="+mn-cs"/>
              </a:rPr>
              <a:t>Consider supervisors from volunteer experiences and internships (coaches, professors, etc.) </a:t>
            </a:r>
          </a:p>
          <a:p>
            <a:pPr marL="342900" indent="-342900" eaLnBrk="1" fontAlgn="auto" hangingPunct="1">
              <a:spcBef>
                <a:spcPct val="50000"/>
              </a:spcBef>
              <a:spcAft>
                <a:spcPts val="0"/>
              </a:spcAft>
              <a:buFont typeface="Arial" panose="020B0604020202020204" pitchFamily="34" charset="0"/>
              <a:buChar char="•"/>
              <a:defRPr/>
            </a:pPr>
            <a:r>
              <a:rPr lang="en-US" sz="2400" dirty="0">
                <a:latin typeface="+mj-lt"/>
                <a:cs typeface="+mn-cs"/>
              </a:rPr>
              <a:t>No family members</a:t>
            </a:r>
          </a:p>
          <a:p>
            <a:pPr marL="342900" indent="-342900" eaLnBrk="1" fontAlgn="auto" hangingPunct="1">
              <a:spcBef>
                <a:spcPct val="50000"/>
              </a:spcBef>
              <a:spcAft>
                <a:spcPts val="0"/>
              </a:spcAft>
              <a:buFont typeface="Arial" panose="020B0604020202020204" pitchFamily="34" charset="0"/>
              <a:buChar char="•"/>
              <a:defRPr/>
            </a:pPr>
            <a:r>
              <a:rPr lang="en-US" sz="2400" dirty="0">
                <a:latin typeface="+mj-lt"/>
                <a:cs typeface="+mn-cs"/>
              </a:rPr>
              <a:t>List in order of who you want contacted</a:t>
            </a:r>
          </a:p>
        </p:txBody>
      </p:sp>
    </p:spTree>
    <p:extLst>
      <p:ext uri="{BB962C8B-B14F-4D97-AF65-F5344CB8AC3E}">
        <p14:creationId xmlns:p14="http://schemas.microsoft.com/office/powerpoint/2010/main" val="28997588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318913" y="917575"/>
            <a:ext cx="8229600" cy="718260"/>
          </a:xfrm>
        </p:spPr>
        <p:txBody>
          <a:bodyPr/>
          <a:lstStyle/>
          <a:p>
            <a:pPr algn="ctr"/>
            <a:r>
              <a:rPr lang="en-US" sz="4000" dirty="0">
                <a:solidFill>
                  <a:schemeClr val="tx1"/>
                </a:solidFill>
              </a:rPr>
              <a:t>Some Resume “Don’ts”</a:t>
            </a:r>
          </a:p>
        </p:txBody>
      </p:sp>
      <p:sp>
        <p:nvSpPr>
          <p:cNvPr id="3" name="Content Placeholder 2"/>
          <p:cNvSpPr>
            <a:spLocks noGrp="1"/>
          </p:cNvSpPr>
          <p:nvPr>
            <p:ph idx="15"/>
          </p:nvPr>
        </p:nvSpPr>
        <p:spPr/>
        <p:txBody>
          <a:bodyPr/>
          <a:lstStyle/>
          <a:p>
            <a:r>
              <a:rPr lang="en-US" dirty="0"/>
              <a:t>Career Counseling and Support Services</a:t>
            </a:r>
          </a:p>
        </p:txBody>
      </p:sp>
      <p:sp>
        <p:nvSpPr>
          <p:cNvPr id="4" name="TextBox 3"/>
          <p:cNvSpPr txBox="1"/>
          <p:nvPr/>
        </p:nvSpPr>
        <p:spPr>
          <a:xfrm>
            <a:off x="491319" y="1685491"/>
            <a:ext cx="8256896" cy="3194721"/>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altLang="en-US" sz="2800" dirty="0"/>
              <a:t>References</a:t>
            </a:r>
          </a:p>
          <a:p>
            <a:pPr marL="342900" indent="-342900">
              <a:lnSpc>
                <a:spcPct val="90000"/>
              </a:lnSpc>
              <a:buFont typeface="Arial" panose="020B0604020202020204" pitchFamily="34" charset="0"/>
              <a:buChar char="•"/>
            </a:pPr>
            <a:r>
              <a:rPr lang="en-US" altLang="en-US" sz="2800" dirty="0"/>
              <a:t>Personal pronouns</a:t>
            </a:r>
          </a:p>
          <a:p>
            <a:pPr marL="342900" indent="-342900">
              <a:lnSpc>
                <a:spcPct val="90000"/>
              </a:lnSpc>
              <a:buFont typeface="Arial" panose="020B0604020202020204" pitchFamily="34" charset="0"/>
              <a:buChar char="•"/>
            </a:pPr>
            <a:r>
              <a:rPr lang="en-US" altLang="en-US" sz="2800" dirty="0"/>
              <a:t>Detailed Publications/Conferences</a:t>
            </a:r>
          </a:p>
          <a:p>
            <a:pPr marL="342900" indent="-342900">
              <a:lnSpc>
                <a:spcPct val="90000"/>
              </a:lnSpc>
              <a:buFont typeface="Arial" panose="020B0604020202020204" pitchFamily="34" charset="0"/>
              <a:buChar char="•"/>
            </a:pPr>
            <a:r>
              <a:rPr lang="en-US" altLang="en-US" sz="2800" dirty="0"/>
              <a:t>Extensive Coursework</a:t>
            </a:r>
          </a:p>
          <a:p>
            <a:pPr marL="342900" indent="-342900">
              <a:lnSpc>
                <a:spcPct val="90000"/>
              </a:lnSpc>
              <a:buFont typeface="Arial" panose="020B0604020202020204" pitchFamily="34" charset="0"/>
              <a:buChar char="•"/>
            </a:pPr>
            <a:r>
              <a:rPr lang="en-US" altLang="en-US" sz="2800" dirty="0"/>
              <a:t>Extraneous detail</a:t>
            </a:r>
          </a:p>
          <a:p>
            <a:pPr marL="342900" indent="-342900">
              <a:lnSpc>
                <a:spcPct val="90000"/>
              </a:lnSpc>
              <a:buFont typeface="Arial" panose="020B0604020202020204" pitchFamily="34" charset="0"/>
              <a:buChar char="•"/>
            </a:pPr>
            <a:r>
              <a:rPr lang="en-US" altLang="en-US" sz="2800" dirty="0"/>
              <a:t>Bland, vague, duty-oriented content</a:t>
            </a:r>
          </a:p>
          <a:p>
            <a:pPr marL="1257300" lvl="2" indent="-342900">
              <a:lnSpc>
                <a:spcPct val="90000"/>
              </a:lnSpc>
              <a:buFont typeface="Arial" panose="020B0604020202020204" pitchFamily="34" charset="0"/>
              <a:buChar char="•"/>
            </a:pPr>
            <a:r>
              <a:rPr lang="en-US" altLang="en-US" sz="2800" dirty="0"/>
              <a:t>e.g. “Performed various research activities” </a:t>
            </a:r>
          </a:p>
          <a:p>
            <a:pPr marL="342900" indent="-342900">
              <a:lnSpc>
                <a:spcPct val="90000"/>
              </a:lnSpc>
              <a:buFont typeface="Arial" panose="020B0604020202020204" pitchFamily="34" charset="0"/>
              <a:buChar char="•"/>
            </a:pPr>
            <a:r>
              <a:rPr lang="en-US" altLang="en-US" sz="2800" dirty="0"/>
              <a:t>Irrelevant information</a:t>
            </a:r>
          </a:p>
        </p:txBody>
      </p:sp>
    </p:spTree>
    <p:extLst>
      <p:ext uri="{BB962C8B-B14F-4D97-AF65-F5344CB8AC3E}">
        <p14:creationId xmlns:p14="http://schemas.microsoft.com/office/powerpoint/2010/main" val="1055880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318913" y="1087905"/>
            <a:ext cx="8229600" cy="944087"/>
          </a:xfrm>
        </p:spPr>
        <p:txBody>
          <a:bodyPr/>
          <a:lstStyle/>
          <a:p>
            <a:pPr algn="ctr"/>
            <a:r>
              <a:rPr lang="en-US" dirty="0">
                <a:solidFill>
                  <a:schemeClr val="tx1"/>
                </a:solidFill>
              </a:rPr>
              <a:t>Translate Credentials: </a:t>
            </a:r>
          </a:p>
          <a:p>
            <a:pPr algn="ctr"/>
            <a:r>
              <a:rPr lang="en-US" dirty="0">
                <a:solidFill>
                  <a:schemeClr val="tx1"/>
                </a:solidFill>
              </a:rPr>
              <a:t>Resume v CV Overview</a:t>
            </a:r>
          </a:p>
        </p:txBody>
      </p:sp>
      <p:sp>
        <p:nvSpPr>
          <p:cNvPr id="3" name="Content Placeholder 2"/>
          <p:cNvSpPr>
            <a:spLocks noGrp="1"/>
          </p:cNvSpPr>
          <p:nvPr>
            <p:ph idx="15"/>
          </p:nvPr>
        </p:nvSpPr>
        <p:spPr/>
        <p:txBody>
          <a:bodyPr/>
          <a:lstStyle/>
          <a:p>
            <a:r>
              <a:rPr lang="en-US" dirty="0"/>
              <a:t>Career Counseling and Support Services</a:t>
            </a:r>
          </a:p>
        </p:txBody>
      </p:sp>
      <p:sp>
        <p:nvSpPr>
          <p:cNvPr id="4" name="TextBox 3"/>
          <p:cNvSpPr txBox="1"/>
          <p:nvPr/>
        </p:nvSpPr>
        <p:spPr>
          <a:xfrm>
            <a:off x="379105" y="2440259"/>
            <a:ext cx="8256896" cy="4179606"/>
          </a:xfrm>
          <a:prstGeom prst="rect">
            <a:avLst/>
          </a:prstGeom>
          <a:noFill/>
        </p:spPr>
        <p:txBody>
          <a:bodyPr wrap="square" rtlCol="0">
            <a:spAutoFit/>
          </a:bodyPr>
          <a:lstStyle/>
          <a:p>
            <a:pPr marL="457200" indent="-457200">
              <a:buFont typeface="Arial" panose="020B0604020202020204" pitchFamily="34" charset="0"/>
              <a:buChar char="•"/>
            </a:pPr>
            <a:r>
              <a:rPr lang="en-US" altLang="en-US" sz="2800" dirty="0">
                <a:latin typeface="+mj-lt"/>
              </a:rPr>
              <a:t>1-2 pages – succinct, selective, employer-focused</a:t>
            </a:r>
          </a:p>
          <a:p>
            <a:pPr marL="457200" indent="-457200">
              <a:buFont typeface="Arial" panose="020B0604020202020204" pitchFamily="34" charset="0"/>
              <a:buChar char="•"/>
            </a:pPr>
            <a:r>
              <a:rPr lang="en-US" altLang="en-US" sz="2800" dirty="0"/>
              <a:t>Focus on a concise summary</a:t>
            </a:r>
          </a:p>
          <a:p>
            <a:pPr marL="457200" indent="-457200">
              <a:buFont typeface="Arial" panose="020B0604020202020204" pitchFamily="34" charset="0"/>
              <a:buChar char="•"/>
            </a:pPr>
            <a:r>
              <a:rPr lang="en-US" altLang="en-US" sz="2800" dirty="0">
                <a:latin typeface="+mj-lt"/>
              </a:rPr>
              <a:t>Strategically tailored for each position</a:t>
            </a:r>
          </a:p>
          <a:p>
            <a:pPr marL="457200" indent="-457200">
              <a:buFont typeface="Arial" panose="020B0604020202020204" pitchFamily="34" charset="0"/>
              <a:buChar char="•"/>
            </a:pPr>
            <a:r>
              <a:rPr lang="en-US" altLang="en-US" sz="2800" dirty="0">
                <a:latin typeface="+mj-lt"/>
              </a:rPr>
              <a:t>The position that you are applying for guides your choice of information</a:t>
            </a:r>
          </a:p>
          <a:p>
            <a:pPr marL="304800" lvl="1" indent="-457200">
              <a:buFont typeface="Arial" panose="020B0604020202020204" pitchFamily="34" charset="0"/>
              <a:buChar char="•"/>
            </a:pPr>
            <a:r>
              <a:rPr lang="en-US" altLang="en-US" sz="2800" dirty="0">
                <a:latin typeface="+mj-lt"/>
              </a:rPr>
              <a:t>Evaluate what needs to be removed from CV</a:t>
            </a:r>
          </a:p>
          <a:p>
            <a:endParaRPr lang="en-US" altLang="en-US" sz="2400" dirty="0"/>
          </a:p>
          <a:p>
            <a:pPr marL="609600" indent="-609600">
              <a:buFont typeface="Arial" panose="020B0604020202020204" pitchFamily="34" charset="0"/>
              <a:buChar char="•"/>
            </a:pPr>
            <a:endParaRPr lang="en-US" altLang="en-US" sz="2400" dirty="0"/>
          </a:p>
          <a:p>
            <a:pPr marL="342900" indent="-342900">
              <a:lnSpc>
                <a:spcPct val="90000"/>
              </a:lnSpc>
              <a:buFont typeface="Arial" panose="020B0604020202020204" pitchFamily="34" charset="0"/>
              <a:buChar char="•"/>
            </a:pPr>
            <a:endParaRPr lang="en-US" altLang="en-US" sz="2400" dirty="0"/>
          </a:p>
        </p:txBody>
      </p:sp>
    </p:spTree>
    <p:extLst>
      <p:ext uri="{BB962C8B-B14F-4D97-AF65-F5344CB8AC3E}">
        <p14:creationId xmlns:p14="http://schemas.microsoft.com/office/powerpoint/2010/main" val="1366284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bwMode="auto">
          <a:xfrm>
            <a:off x="381000" y="1828800"/>
            <a:ext cx="8385175" cy="4648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defRPr/>
            </a:pPr>
            <a:r>
              <a:rPr lang="en-US" altLang="en-US" sz="2800" dirty="0"/>
              <a:t>Focus on </a:t>
            </a:r>
            <a:r>
              <a:rPr lang="en-US" altLang="en-US" sz="2800" i="1" dirty="0"/>
              <a:t>tailored</a:t>
            </a:r>
            <a:r>
              <a:rPr lang="en-US" altLang="en-US" sz="2800" dirty="0"/>
              <a:t> content</a:t>
            </a:r>
          </a:p>
          <a:p>
            <a:pPr marL="990600" lvl="1" indent="-533400" eaLnBrk="1" hangingPunct="1">
              <a:lnSpc>
                <a:spcPct val="90000"/>
              </a:lnSpc>
              <a:buFont typeface="Arial" charset="0"/>
              <a:buChar char="•"/>
              <a:defRPr/>
            </a:pPr>
            <a:r>
              <a:rPr lang="en-US" altLang="en-US" dirty="0"/>
              <a:t>Think like the person who will be receiving your resume</a:t>
            </a:r>
          </a:p>
          <a:p>
            <a:pPr marL="609600" indent="-609600" eaLnBrk="1" hangingPunct="1">
              <a:lnSpc>
                <a:spcPct val="80000"/>
              </a:lnSpc>
              <a:buFont typeface="Wingdings" pitchFamily="2" charset="2"/>
              <a:buNone/>
              <a:defRPr/>
            </a:pPr>
            <a:endParaRPr lang="en-US" altLang="en-US" sz="2800" dirty="0"/>
          </a:p>
          <a:p>
            <a:pPr marL="609600" indent="-609600" eaLnBrk="1" hangingPunct="1">
              <a:lnSpc>
                <a:spcPct val="80000"/>
              </a:lnSpc>
              <a:buFont typeface="Wingdings" pitchFamily="2" charset="2"/>
              <a:buAutoNum type="arabicPeriod"/>
              <a:defRPr/>
            </a:pPr>
            <a:r>
              <a:rPr lang="en-US" altLang="en-US" sz="2800" dirty="0"/>
              <a:t>Determine job target:</a:t>
            </a:r>
          </a:p>
          <a:p>
            <a:pPr eaLnBrk="1" hangingPunct="1">
              <a:lnSpc>
                <a:spcPct val="80000"/>
              </a:lnSpc>
              <a:defRPr/>
            </a:pPr>
            <a:endParaRPr lang="en-US" altLang="en-US" sz="2800" dirty="0"/>
          </a:p>
          <a:p>
            <a:pPr marL="609600" indent="-609600" eaLnBrk="1" hangingPunct="1">
              <a:lnSpc>
                <a:spcPct val="80000"/>
              </a:lnSpc>
              <a:buFont typeface="Wingdings" pitchFamily="2" charset="2"/>
              <a:buAutoNum type="arabicPeriod" startAt="2"/>
              <a:defRPr/>
            </a:pPr>
            <a:r>
              <a:rPr lang="en-US" altLang="en-US" sz="2800" dirty="0"/>
              <a:t>What is needed for this target position? What the employers are looking for</a:t>
            </a:r>
          </a:p>
          <a:p>
            <a:pPr marL="609600" indent="-609600" eaLnBrk="1" hangingPunct="1">
              <a:lnSpc>
                <a:spcPct val="80000"/>
              </a:lnSpc>
              <a:buFont typeface="Wingdings" pitchFamily="2" charset="2"/>
              <a:buAutoNum type="arabicPeriod" startAt="2"/>
              <a:defRPr/>
            </a:pPr>
            <a:endParaRPr lang="en-US" altLang="en-US" sz="2800" dirty="0"/>
          </a:p>
          <a:p>
            <a:pPr eaLnBrk="1" hangingPunct="1">
              <a:lnSpc>
                <a:spcPct val="80000"/>
              </a:lnSpc>
              <a:buFont typeface="Arial" charset="0"/>
              <a:buNone/>
              <a:defRPr/>
            </a:pPr>
            <a:r>
              <a:rPr lang="en-US" altLang="en-US" sz="2800" dirty="0"/>
              <a:t>Lifeguard v Consultant v Instructor v Research</a:t>
            </a:r>
          </a:p>
          <a:p>
            <a:pPr marL="990600" lvl="1" indent="-533400" eaLnBrk="1" hangingPunct="1">
              <a:lnSpc>
                <a:spcPct val="90000"/>
              </a:lnSpc>
              <a:buFont typeface="Arial" charset="0"/>
              <a:buChar char="•"/>
              <a:defRPr/>
            </a:pPr>
            <a:endParaRPr lang="en-US" altLang="en-US" sz="2400" dirty="0"/>
          </a:p>
        </p:txBody>
      </p:sp>
      <p:sp>
        <p:nvSpPr>
          <p:cNvPr id="13315" name="Rectangle 3"/>
          <p:cNvSpPr>
            <a:spLocks noGrp="1" noChangeArrowheads="1"/>
          </p:cNvSpPr>
          <p:nvPr>
            <p:ph type="title" idx="4294967295"/>
          </p:nvPr>
        </p:nvSpPr>
        <p:spPr bwMode="auto">
          <a:xfrm>
            <a:off x="381000" y="1031875"/>
            <a:ext cx="8385175" cy="7254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4000" dirty="0"/>
              <a:t>Resumes and Cover Letters</a:t>
            </a:r>
          </a:p>
        </p:txBody>
      </p:sp>
    </p:spTree>
    <p:extLst>
      <p:ext uri="{BB962C8B-B14F-4D97-AF65-F5344CB8AC3E}">
        <p14:creationId xmlns:p14="http://schemas.microsoft.com/office/powerpoint/2010/main" val="35394792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6"/>
          </p:nvPr>
        </p:nvSpPr>
        <p:spPr bwMode="auto">
          <a:xfrm>
            <a:off x="652463" y="1735138"/>
            <a:ext cx="7192962" cy="4416425"/>
          </a:xfrm>
          <a:noFill/>
          <a:ln>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spcBef>
                <a:spcPct val="0"/>
              </a:spcBef>
            </a:pPr>
            <a:r>
              <a:rPr lang="en-US" altLang="en-US" dirty="0"/>
              <a:t>Cover Letters</a:t>
            </a:r>
          </a:p>
        </p:txBody>
      </p:sp>
      <p:sp>
        <p:nvSpPr>
          <p:cNvPr id="37892" name="TextBox 3"/>
          <p:cNvSpPr txBox="1">
            <a:spLocks noChangeArrowheads="1"/>
          </p:cNvSpPr>
          <p:nvPr/>
        </p:nvSpPr>
        <p:spPr bwMode="auto">
          <a:xfrm>
            <a:off x="4451350" y="225425"/>
            <a:ext cx="4692650" cy="368300"/>
          </a:xfrm>
          <a:prstGeom prst="rect">
            <a:avLst/>
          </a:prstGeom>
          <a:solidFill>
            <a:srgbClr val="B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chemeClr val="bg1"/>
                </a:solidFill>
              </a:rPr>
              <a:t>Career Counseling and Support Services</a:t>
            </a:r>
          </a:p>
        </p:txBody>
      </p:sp>
    </p:spTree>
    <p:extLst>
      <p:ext uri="{BB962C8B-B14F-4D97-AF65-F5344CB8AC3E}">
        <p14:creationId xmlns:p14="http://schemas.microsoft.com/office/powerpoint/2010/main" val="3030358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idx="4294967295"/>
          </p:nvPr>
        </p:nvSpPr>
        <p:spPr bwMode="auto">
          <a:xfrm>
            <a:off x="457200" y="1133475"/>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Cover letters: general guidelines	</a:t>
            </a:r>
          </a:p>
        </p:txBody>
      </p:sp>
      <p:sp>
        <p:nvSpPr>
          <p:cNvPr id="28675" name="Rectangle 3"/>
          <p:cNvSpPr>
            <a:spLocks noGrp="1" noChangeArrowheads="1"/>
          </p:cNvSpPr>
          <p:nvPr>
            <p:ph type="body" idx="1"/>
          </p:nvPr>
        </p:nvSpPr>
        <p:spPr>
          <a:xfrm>
            <a:off x="457200" y="2209800"/>
            <a:ext cx="8007350" cy="3344863"/>
          </a:xfrm>
        </p:spPr>
        <p:txBody>
          <a:bodyPr/>
          <a:lstStyle/>
          <a:p>
            <a:pPr marL="342900" indent="-342900" eaLnBrk="1" fontAlgn="auto" hangingPunct="1">
              <a:lnSpc>
                <a:spcPct val="90000"/>
              </a:lnSpc>
              <a:spcAft>
                <a:spcPts val="0"/>
              </a:spcAft>
              <a:buFont typeface="Arial" panose="020B0604020202020204" pitchFamily="34" charset="0"/>
              <a:buChar char="•"/>
              <a:defRPr/>
            </a:pPr>
            <a:r>
              <a:rPr lang="en-US" altLang="en-US" sz="2400" dirty="0"/>
              <a:t>Tells a prospective employer what you can do for them and why you are qualified to meet their needs</a:t>
            </a:r>
          </a:p>
          <a:p>
            <a:pPr marL="781050" lvl="1" indent="-342900" eaLnBrk="1" fontAlgn="auto" hangingPunct="1">
              <a:lnSpc>
                <a:spcPct val="90000"/>
              </a:lnSpc>
              <a:spcAft>
                <a:spcPts val="0"/>
              </a:spcAft>
              <a:buFont typeface="Arial" panose="020B0604020202020204" pitchFamily="34" charset="0"/>
              <a:buChar char="•"/>
              <a:defRPr/>
            </a:pPr>
            <a:r>
              <a:rPr lang="en-US" altLang="en-US" sz="2400" dirty="0"/>
              <a:t>Connector-Not a rehashing of the resume</a:t>
            </a:r>
          </a:p>
          <a:p>
            <a:pPr marL="342900" indent="-342900" eaLnBrk="1" fontAlgn="auto" hangingPunct="1">
              <a:lnSpc>
                <a:spcPct val="90000"/>
              </a:lnSpc>
              <a:spcAft>
                <a:spcPts val="0"/>
              </a:spcAft>
              <a:buFont typeface="Arial" panose="020B0604020202020204" pitchFamily="34" charset="0"/>
              <a:buChar char="•"/>
              <a:defRPr/>
            </a:pPr>
            <a:r>
              <a:rPr lang="en-US" altLang="en-US" sz="2400" dirty="0"/>
              <a:t>Opportunity to demonstrate your writing skills </a:t>
            </a:r>
          </a:p>
          <a:p>
            <a:pPr marL="342900" indent="-342900" eaLnBrk="1" fontAlgn="auto" hangingPunct="1">
              <a:lnSpc>
                <a:spcPct val="90000"/>
              </a:lnSpc>
              <a:spcAft>
                <a:spcPts val="0"/>
              </a:spcAft>
              <a:buFont typeface="Arial" panose="020B0604020202020204" pitchFamily="34" charset="0"/>
              <a:buChar char="•"/>
              <a:defRPr/>
            </a:pPr>
            <a:r>
              <a:rPr lang="en-US" altLang="en-US" sz="2400" dirty="0"/>
              <a:t>Tailor to EACH position</a:t>
            </a:r>
          </a:p>
          <a:p>
            <a:pPr marL="342900" indent="-342900" eaLnBrk="1" fontAlgn="auto" hangingPunct="1">
              <a:lnSpc>
                <a:spcPct val="90000"/>
              </a:lnSpc>
              <a:spcAft>
                <a:spcPts val="0"/>
              </a:spcAft>
              <a:buFont typeface="Arial" panose="020B0604020202020204" pitchFamily="34" charset="0"/>
              <a:buChar char="•"/>
              <a:defRPr/>
            </a:pPr>
            <a:r>
              <a:rPr lang="en-US" altLang="en-US" sz="2400" dirty="0"/>
              <a:t>Address to specific person when possible</a:t>
            </a:r>
          </a:p>
          <a:p>
            <a:pPr marL="342900" indent="-342900" eaLnBrk="1" fontAlgn="auto" hangingPunct="1">
              <a:lnSpc>
                <a:spcPct val="90000"/>
              </a:lnSpc>
              <a:spcAft>
                <a:spcPts val="0"/>
              </a:spcAft>
              <a:buFont typeface="Arial" panose="020B0604020202020204" pitchFamily="34" charset="0"/>
              <a:buChar char="•"/>
              <a:defRPr/>
            </a:pPr>
            <a:r>
              <a:rPr lang="en-US" altLang="en-US" sz="2400" dirty="0"/>
              <a:t>One page - keep at 3 to 4 paragraphs</a:t>
            </a:r>
          </a:p>
          <a:p>
            <a:pPr marL="533400" indent="-533400" eaLnBrk="1" fontAlgn="auto" hangingPunct="1">
              <a:lnSpc>
                <a:spcPct val="90000"/>
              </a:lnSpc>
              <a:spcAft>
                <a:spcPts val="0"/>
              </a:spcAft>
              <a:buFont typeface="Wingdings" pitchFamily="2" charset="2"/>
              <a:buChar char="q"/>
              <a:defRPr/>
            </a:pPr>
            <a:endParaRPr lang="en-US" altLang="en-US" sz="2400" dirty="0"/>
          </a:p>
        </p:txBody>
      </p:sp>
    </p:spTree>
    <p:extLst>
      <p:ext uri="{BB962C8B-B14F-4D97-AF65-F5344CB8AC3E}">
        <p14:creationId xmlns:p14="http://schemas.microsoft.com/office/powerpoint/2010/main" val="20274759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bwMode="auto">
          <a:xfrm>
            <a:off x="304800" y="106680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Elements of a cover letter</a:t>
            </a:r>
          </a:p>
        </p:txBody>
      </p:sp>
      <p:sp>
        <p:nvSpPr>
          <p:cNvPr id="62466" name="Text Box 3"/>
          <p:cNvSpPr txBox="1">
            <a:spLocks noChangeArrowheads="1"/>
          </p:cNvSpPr>
          <p:nvPr/>
        </p:nvSpPr>
        <p:spPr bwMode="auto">
          <a:xfrm>
            <a:off x="381000" y="1905000"/>
            <a:ext cx="81534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eaLnBrk="1" hangingPunct="1">
              <a:spcBef>
                <a:spcPct val="50000"/>
              </a:spcBef>
              <a:buFont typeface="Arial" charset="0"/>
              <a:buChar char="•"/>
              <a:defRPr/>
            </a:pPr>
            <a:r>
              <a:rPr lang="en-US" altLang="en-US" sz="2400" dirty="0">
                <a:latin typeface="+mj-lt"/>
              </a:rPr>
              <a:t>Your return address and today’s date</a:t>
            </a:r>
          </a:p>
          <a:p>
            <a:pPr eaLnBrk="1" hangingPunct="1">
              <a:spcBef>
                <a:spcPct val="50000"/>
              </a:spcBef>
              <a:buFont typeface="Arial" charset="0"/>
              <a:buChar char="•"/>
              <a:defRPr/>
            </a:pPr>
            <a:r>
              <a:rPr lang="en-US" altLang="en-US" sz="2400" dirty="0">
                <a:latin typeface="+mj-lt"/>
              </a:rPr>
              <a:t>Employer’s contact information</a:t>
            </a:r>
          </a:p>
          <a:p>
            <a:pPr lvl="1" eaLnBrk="1" hangingPunct="1">
              <a:spcBef>
                <a:spcPct val="50000"/>
              </a:spcBef>
              <a:buFont typeface="Arial" charset="0"/>
              <a:buChar char="•"/>
              <a:defRPr/>
            </a:pPr>
            <a:r>
              <a:rPr lang="en-US" altLang="en-US" sz="2400" dirty="0">
                <a:latin typeface="+mj-lt"/>
              </a:rPr>
              <a:t>Can remove for space</a:t>
            </a:r>
          </a:p>
          <a:p>
            <a:pPr eaLnBrk="1" hangingPunct="1">
              <a:spcBef>
                <a:spcPct val="50000"/>
              </a:spcBef>
              <a:buFont typeface="Arial" charset="0"/>
              <a:buChar char="•"/>
              <a:defRPr/>
            </a:pPr>
            <a:r>
              <a:rPr lang="en-US" altLang="en-US" sz="2400" dirty="0">
                <a:latin typeface="+mj-lt"/>
              </a:rPr>
              <a:t>Greeting (specific)</a:t>
            </a:r>
          </a:p>
          <a:p>
            <a:pPr eaLnBrk="1" hangingPunct="1">
              <a:spcBef>
                <a:spcPct val="50000"/>
              </a:spcBef>
              <a:buFont typeface="Arial" charset="0"/>
              <a:buChar char="•"/>
              <a:defRPr/>
            </a:pPr>
            <a:r>
              <a:rPr lang="en-US" altLang="en-US" sz="2400" dirty="0">
                <a:latin typeface="+mj-lt"/>
              </a:rPr>
              <a:t>Introductory paragraph</a:t>
            </a:r>
          </a:p>
          <a:p>
            <a:pPr eaLnBrk="1" hangingPunct="1">
              <a:spcBef>
                <a:spcPct val="50000"/>
              </a:spcBef>
              <a:buFont typeface="Arial" charset="0"/>
              <a:buChar char="•"/>
              <a:defRPr/>
            </a:pPr>
            <a:r>
              <a:rPr lang="en-US" altLang="en-US" sz="2400" dirty="0">
                <a:latin typeface="+mj-lt"/>
              </a:rPr>
              <a:t>Support/ evidence paragraph(s)</a:t>
            </a:r>
          </a:p>
          <a:p>
            <a:pPr eaLnBrk="1" hangingPunct="1">
              <a:spcBef>
                <a:spcPct val="50000"/>
              </a:spcBef>
              <a:buFont typeface="Arial" charset="0"/>
              <a:buChar char="•"/>
              <a:defRPr/>
            </a:pPr>
            <a:r>
              <a:rPr lang="en-US" altLang="en-US" sz="2400" dirty="0">
                <a:latin typeface="+mj-lt"/>
              </a:rPr>
              <a:t>Closing paragraph</a:t>
            </a:r>
          </a:p>
          <a:p>
            <a:pPr eaLnBrk="1" hangingPunct="1">
              <a:spcBef>
                <a:spcPct val="50000"/>
              </a:spcBef>
              <a:buFont typeface="Arial" charset="0"/>
              <a:buChar char="•"/>
              <a:defRPr/>
            </a:pPr>
            <a:r>
              <a:rPr lang="en-US" altLang="en-US" sz="2400" dirty="0">
                <a:latin typeface="+mj-lt"/>
              </a:rPr>
              <a:t>Signature</a:t>
            </a:r>
          </a:p>
        </p:txBody>
      </p:sp>
    </p:spTree>
    <p:extLst>
      <p:ext uri="{BB962C8B-B14F-4D97-AF65-F5344CB8AC3E}">
        <p14:creationId xmlns:p14="http://schemas.microsoft.com/office/powerpoint/2010/main" val="38700443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81000" y="990600"/>
            <a:ext cx="8353425" cy="762000"/>
          </a:xfrm>
          <a:prstGeom prst="rect">
            <a:avLst/>
          </a:prstGeom>
          <a:noFill/>
          <a:ln>
            <a:noFill/>
          </a:ln>
        </p:spPr>
        <p:txBody>
          <a:bodyPr>
            <a:spAutoFit/>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lgn="ctr" eaLnBrk="1" fontAlgn="auto" hangingPunct="1">
              <a:spcBef>
                <a:spcPct val="50000"/>
              </a:spcBef>
              <a:spcAft>
                <a:spcPts val="0"/>
              </a:spcAft>
              <a:defRPr/>
            </a:pPr>
            <a:r>
              <a:rPr lang="en-US" altLang="en-US" sz="4400" b="0" dirty="0">
                <a:solidFill>
                  <a:schemeClr val="tx2"/>
                </a:solidFill>
                <a:latin typeface="+mn-lt"/>
                <a:cs typeface="+mn-cs"/>
              </a:rPr>
              <a:t>Introductory Paragraph</a:t>
            </a:r>
          </a:p>
        </p:txBody>
      </p:sp>
      <p:sp>
        <p:nvSpPr>
          <p:cNvPr id="30723" name="Text Box 3"/>
          <p:cNvSpPr txBox="1">
            <a:spLocks noChangeArrowheads="1"/>
          </p:cNvSpPr>
          <p:nvPr/>
        </p:nvSpPr>
        <p:spPr bwMode="auto">
          <a:xfrm>
            <a:off x="381000" y="1952625"/>
            <a:ext cx="7924800" cy="4662488"/>
          </a:xfrm>
          <a:prstGeom prst="rect">
            <a:avLst/>
          </a:prstGeom>
          <a:noFill/>
          <a:ln>
            <a:noFill/>
          </a:ln>
        </p:spPr>
        <p:txBody>
          <a:bodyPr>
            <a:spAutoFit/>
          </a:bodyPr>
          <a:lstStyle>
            <a:lvl1pPr marL="342900" indent="-342900">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marL="457200" indent="-457200" eaLnBrk="1" fontAlgn="auto" hangingPunct="1">
              <a:spcBef>
                <a:spcPct val="50000"/>
              </a:spcBef>
              <a:spcAft>
                <a:spcPts val="0"/>
              </a:spcAft>
              <a:buFont typeface="+mj-lt"/>
              <a:buAutoNum type="arabicPeriod"/>
              <a:defRPr/>
            </a:pPr>
            <a:r>
              <a:rPr lang="en-US" altLang="en-US" sz="2200" b="0" dirty="0">
                <a:latin typeface="+mn-lt"/>
                <a:cs typeface="+mn-cs"/>
              </a:rPr>
              <a:t>T</a:t>
            </a:r>
            <a:r>
              <a:rPr lang="en-US" altLang="en-US" sz="2200" b="0" noProof="1">
                <a:latin typeface="+mn-lt"/>
                <a:cs typeface="+mn-cs"/>
              </a:rPr>
              <a:t>ell why you are writing (specific position or type of work for which you are applying)</a:t>
            </a:r>
            <a:endParaRPr lang="en-US" altLang="en-US" sz="2200" b="0" dirty="0">
              <a:latin typeface="+mn-lt"/>
              <a:cs typeface="+mn-cs"/>
            </a:endParaRPr>
          </a:p>
          <a:p>
            <a:pPr marL="514350" indent="-457200" eaLnBrk="1" fontAlgn="auto" hangingPunct="1">
              <a:spcBef>
                <a:spcPct val="50000"/>
              </a:spcBef>
              <a:spcAft>
                <a:spcPts val="0"/>
              </a:spcAft>
              <a:buFont typeface="+mj-lt"/>
              <a:buAutoNum type="arabicPeriod"/>
              <a:defRPr/>
            </a:pPr>
            <a:r>
              <a:rPr lang="en-US" altLang="en-US" sz="2200" b="0" dirty="0">
                <a:latin typeface="+mn-lt"/>
                <a:cs typeface="+mn-cs"/>
              </a:rPr>
              <a:t>M</a:t>
            </a:r>
            <a:r>
              <a:rPr lang="en-US" altLang="en-US" sz="2200" b="0" noProof="1">
                <a:latin typeface="+mn-lt"/>
                <a:cs typeface="+mn-cs"/>
              </a:rPr>
              <a:t>ention the resource used in finding out about the opening or company/organization *optional</a:t>
            </a:r>
            <a:endParaRPr lang="en-US" altLang="en-US" sz="2200" b="0" dirty="0">
              <a:latin typeface="+mn-lt"/>
              <a:cs typeface="+mn-cs"/>
            </a:endParaRPr>
          </a:p>
          <a:p>
            <a:pPr marL="457200" indent="-457200" eaLnBrk="1" fontAlgn="auto" hangingPunct="1">
              <a:spcBef>
                <a:spcPct val="50000"/>
              </a:spcBef>
              <a:spcAft>
                <a:spcPts val="0"/>
              </a:spcAft>
              <a:buFont typeface="+mj-lt"/>
              <a:buAutoNum type="arabicPeriod"/>
              <a:defRPr/>
            </a:pPr>
            <a:r>
              <a:rPr lang="en-US" altLang="en-US" sz="2200" b="0" dirty="0">
                <a:latin typeface="+mn-lt"/>
                <a:cs typeface="+mn-cs"/>
              </a:rPr>
              <a:t>Include when you’re graduating from The Ohio State University and with what degree </a:t>
            </a:r>
          </a:p>
          <a:p>
            <a:pPr marL="457200" indent="-457200" eaLnBrk="1" fontAlgn="auto" hangingPunct="1">
              <a:spcBef>
                <a:spcPct val="50000"/>
              </a:spcBef>
              <a:spcAft>
                <a:spcPts val="0"/>
              </a:spcAft>
              <a:buFont typeface="+mj-lt"/>
              <a:buAutoNum type="arabicPeriod"/>
              <a:defRPr/>
            </a:pPr>
            <a:r>
              <a:rPr lang="en-US" altLang="en-US" sz="2200" b="0" dirty="0">
                <a:latin typeface="+mn-lt"/>
                <a:cs typeface="+mn-cs"/>
              </a:rPr>
              <a:t>A highlight of how you match the posting attached to experiences, thesis statement: </a:t>
            </a:r>
          </a:p>
          <a:p>
            <a:pPr lvl="1" eaLnBrk="1" fontAlgn="auto" hangingPunct="1">
              <a:spcBef>
                <a:spcPct val="50000"/>
              </a:spcBef>
              <a:spcAft>
                <a:spcPts val="0"/>
              </a:spcAft>
              <a:buFont typeface="Arial" panose="020B0604020202020204" pitchFamily="34" charset="0"/>
              <a:buChar char="•"/>
              <a:defRPr/>
            </a:pPr>
            <a:r>
              <a:rPr lang="en-US" altLang="en-US" sz="2200" b="0" i="1" dirty="0">
                <a:cs typeface="Arial" charset="0"/>
              </a:rPr>
              <a:t>I believe that my A, B, and C make me a good fit for this position.</a:t>
            </a:r>
          </a:p>
          <a:p>
            <a:pPr eaLnBrk="1" fontAlgn="auto" hangingPunct="1">
              <a:spcBef>
                <a:spcPct val="50000"/>
              </a:spcBef>
              <a:spcAft>
                <a:spcPts val="0"/>
              </a:spcAft>
              <a:buFont typeface="Arial" panose="020B0604020202020204" pitchFamily="34" charset="0"/>
              <a:buChar char="•"/>
              <a:defRPr/>
            </a:pPr>
            <a:r>
              <a:rPr lang="en-US" altLang="en-US" sz="2200" b="0" i="1" dirty="0">
                <a:cs typeface="Arial" charset="0"/>
              </a:rPr>
              <a:t>Gives outline of what’s to come</a:t>
            </a:r>
          </a:p>
        </p:txBody>
      </p:sp>
    </p:spTree>
    <p:extLst>
      <p:ext uri="{BB962C8B-B14F-4D97-AF65-F5344CB8AC3E}">
        <p14:creationId xmlns:p14="http://schemas.microsoft.com/office/powerpoint/2010/main" val="33032215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457200" y="990600"/>
            <a:ext cx="8167688" cy="707886"/>
          </a:xfrm>
          <a:prstGeom prst="rect">
            <a:avLst/>
          </a:prstGeom>
          <a:noFill/>
          <a:ln>
            <a:noFill/>
          </a:ln>
        </p:spPr>
        <p:txBody>
          <a:bodyPr>
            <a:spAutoFit/>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lgn="ctr" fontAlgn="auto">
              <a:spcBef>
                <a:spcPct val="50000"/>
              </a:spcBef>
              <a:spcAft>
                <a:spcPts val="0"/>
              </a:spcAft>
              <a:defRPr/>
            </a:pPr>
            <a:r>
              <a:rPr lang="en-US" altLang="en-US" sz="4000" b="0" dirty="0">
                <a:solidFill>
                  <a:schemeClr val="tx2"/>
                </a:solidFill>
                <a:latin typeface="+mn-lt"/>
                <a:cs typeface="+mn-cs"/>
              </a:rPr>
              <a:t>Introductory Paragraph</a:t>
            </a:r>
          </a:p>
        </p:txBody>
      </p:sp>
      <p:sp>
        <p:nvSpPr>
          <p:cNvPr id="44035" name="Text Box 3"/>
          <p:cNvSpPr txBox="1">
            <a:spLocks noChangeArrowheads="1"/>
          </p:cNvSpPr>
          <p:nvPr/>
        </p:nvSpPr>
        <p:spPr bwMode="auto">
          <a:xfrm>
            <a:off x="381000" y="1981200"/>
            <a:ext cx="79248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i="1" dirty="0">
                <a:solidFill>
                  <a:srgbClr val="000000"/>
                </a:solidFill>
                <a:latin typeface="Times New Roman" panose="02020603050405020304" pitchFamily="18" charset="0"/>
                <a:cs typeface="Times New Roman" panose="02020603050405020304" pitchFamily="18" charset="0"/>
              </a:rPr>
              <a:t>		It is with great interest that I am applying for the position of Mechanical Engineer at Nissan. I learned about this opportunity from Kristen Hall, an Engineer in your office who highly encouraged me to apply. I am currently a Mechanical Engineering Major at Ohio State and expect to graduate in Spring of 2021. </a:t>
            </a:r>
            <a:r>
              <a:rPr lang="en-US" altLang="en-US" sz="2400" i="1" dirty="0">
                <a:latin typeface="Times New Roman" panose="02020603050405020304" pitchFamily="18" charset="0"/>
              </a:rPr>
              <a:t>I believe that my leadership skills combined with my experience in structural design and analysis as well as electrical design make me an ideal candidate for the Mechanical Engineer position.</a:t>
            </a:r>
          </a:p>
          <a:p>
            <a:pPr eaLnBrk="1" hangingPunct="1"/>
            <a:endParaRPr lang="en-US" altLang="en-US" sz="2400" i="1" dirty="0">
              <a:solidFill>
                <a:srgbClr val="000000"/>
              </a:solidFill>
              <a:latin typeface="Times New Roman" panose="02020603050405020304" pitchFamily="18" charset="0"/>
              <a:cs typeface="Times New Roman" panose="02020603050405020304" pitchFamily="18" charset="0"/>
            </a:endParaRPr>
          </a:p>
          <a:p>
            <a:pPr eaLnBrk="1" hangingPunct="1"/>
            <a:r>
              <a:rPr lang="en-US" alt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184588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304800" y="1828800"/>
            <a:ext cx="84582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Char char="q"/>
            </a:pPr>
            <a:r>
              <a:rPr lang="en-US" altLang="en-US" sz="2400">
                <a:solidFill>
                  <a:schemeClr val="tx2"/>
                </a:solidFill>
              </a:rPr>
              <a:t>Prove it! Go through A, B, and C and give evidence: Use thesis as a guide</a:t>
            </a:r>
          </a:p>
          <a:p>
            <a:pPr lvl="1" eaLnBrk="1" hangingPunct="1">
              <a:spcBef>
                <a:spcPct val="50000"/>
              </a:spcBef>
              <a:buFont typeface="Wingdings" panose="05000000000000000000" pitchFamily="2" charset="2"/>
              <a:buChar char="q"/>
            </a:pPr>
            <a:r>
              <a:rPr lang="en-US" altLang="en-US" sz="2400">
                <a:solidFill>
                  <a:schemeClr val="tx2"/>
                </a:solidFill>
              </a:rPr>
              <a:t>What you did, What you learned and How it matches them</a:t>
            </a:r>
            <a:endParaRPr lang="en-US" altLang="en-US" sz="2400"/>
          </a:p>
          <a:p>
            <a:pPr lvl="1" eaLnBrk="1" hangingPunct="1">
              <a:spcBef>
                <a:spcPct val="50000"/>
              </a:spcBef>
              <a:buFont typeface="Wingdings" panose="05000000000000000000" pitchFamily="2" charset="2"/>
              <a:buChar char="q"/>
            </a:pPr>
            <a:r>
              <a:rPr lang="en-US" altLang="en-US" sz="2400"/>
              <a:t>Where and how you developed those skills (</a:t>
            </a:r>
            <a:r>
              <a:rPr lang="en-US" altLang="en-US" sz="2400" noProof="1"/>
              <a:t>academic background/training, work experience, </a:t>
            </a:r>
            <a:r>
              <a:rPr lang="en-US" altLang="en-US" sz="2400"/>
              <a:t>personality traits)</a:t>
            </a:r>
          </a:p>
          <a:p>
            <a:pPr lvl="1" eaLnBrk="1" hangingPunct="1">
              <a:spcBef>
                <a:spcPct val="50000"/>
              </a:spcBef>
              <a:buFont typeface="Wingdings" panose="05000000000000000000" pitchFamily="2" charset="2"/>
              <a:buChar char="q"/>
            </a:pPr>
            <a:r>
              <a:rPr lang="en-US" altLang="en-US" sz="2400"/>
              <a:t>A</a:t>
            </a:r>
            <a:r>
              <a:rPr lang="en-US" altLang="en-US" sz="2400" noProof="1"/>
              <a:t>chievements that relate to the field in which you are applying</a:t>
            </a:r>
          </a:p>
          <a:p>
            <a:pPr lvl="1" eaLnBrk="1" hangingPunct="1">
              <a:spcBef>
                <a:spcPct val="50000"/>
              </a:spcBef>
              <a:buFont typeface="Wingdings" panose="05000000000000000000" pitchFamily="2" charset="2"/>
              <a:buChar char="q"/>
            </a:pPr>
            <a:r>
              <a:rPr lang="en-US" altLang="en-US" sz="2400" noProof="1"/>
              <a:t> </a:t>
            </a:r>
            <a:r>
              <a:rPr lang="en-US" altLang="en-US" sz="2400" b="1"/>
              <a:t>D-&gt;How it relates to them (your goals + their mission/ current projects etc.)</a:t>
            </a:r>
            <a:endParaRPr lang="en-US" altLang="en-US" sz="2400" b="1" noProof="1"/>
          </a:p>
        </p:txBody>
      </p:sp>
      <p:sp>
        <p:nvSpPr>
          <p:cNvPr id="32771" name="Text Box 3"/>
          <p:cNvSpPr txBox="1">
            <a:spLocks noChangeArrowheads="1"/>
          </p:cNvSpPr>
          <p:nvPr/>
        </p:nvSpPr>
        <p:spPr bwMode="auto">
          <a:xfrm>
            <a:off x="381000" y="990600"/>
            <a:ext cx="8382000" cy="762000"/>
          </a:xfrm>
          <a:prstGeom prst="rect">
            <a:avLst/>
          </a:prstGeom>
          <a:noFill/>
          <a:ln>
            <a:noFill/>
          </a:ln>
        </p:spPr>
        <p:txBody>
          <a:bodyPr>
            <a:spAutoFit/>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lgn="ctr" eaLnBrk="1" fontAlgn="auto" hangingPunct="1">
              <a:spcBef>
                <a:spcPct val="50000"/>
              </a:spcBef>
              <a:spcAft>
                <a:spcPts val="0"/>
              </a:spcAft>
              <a:defRPr/>
            </a:pPr>
            <a:r>
              <a:rPr lang="en-US" altLang="en-US" sz="4400" b="0" dirty="0">
                <a:solidFill>
                  <a:schemeClr val="tx2"/>
                </a:solidFill>
                <a:latin typeface="+mn-lt"/>
                <a:cs typeface="+mn-cs"/>
              </a:rPr>
              <a:t>Middle Paragraph</a:t>
            </a:r>
          </a:p>
        </p:txBody>
      </p:sp>
    </p:spTree>
    <p:extLst>
      <p:ext uri="{BB962C8B-B14F-4D97-AF65-F5344CB8AC3E}">
        <p14:creationId xmlns:p14="http://schemas.microsoft.com/office/powerpoint/2010/main" val="21425879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228600" y="1828800"/>
            <a:ext cx="8669338" cy="4524375"/>
          </a:xfrm>
          <a:prstGeom prst="rect">
            <a:avLst/>
          </a:prstGeom>
          <a:noFill/>
          <a:ln w="9525">
            <a:noFill/>
            <a:miter lim="800000"/>
            <a:headEnd/>
            <a:tailEnd/>
          </a:ln>
        </p:spPr>
        <p:txBody>
          <a:bodyPr>
            <a:spAutoFit/>
          </a:bodyPr>
          <a:lstStyle/>
          <a:p>
            <a:pPr marL="342900" indent="-342900" fontAlgn="auto">
              <a:spcBef>
                <a:spcPct val="50000"/>
              </a:spcBef>
              <a:spcAft>
                <a:spcPts val="0"/>
              </a:spcAft>
              <a:defRPr/>
            </a:pPr>
            <a:r>
              <a:rPr lang="en-US" sz="2400" dirty="0">
                <a:solidFill>
                  <a:srgbClr val="000000"/>
                </a:solidFill>
                <a:latin typeface="+mj-lt"/>
                <a:cs typeface="Tahoma" pitchFamily="34" charset="0"/>
              </a:rPr>
              <a:t>    			</a:t>
            </a:r>
            <a:r>
              <a:rPr lang="en-US" sz="2400" i="1" dirty="0">
                <a:solidFill>
                  <a:srgbClr val="000000"/>
                </a:solidFill>
                <a:latin typeface="+mn-lt"/>
                <a:cs typeface="Tahoma" pitchFamily="34" charset="0"/>
              </a:rPr>
              <a:t>My Bachelor‘s degree in Mechanical Engineering from OSU has taught me the importance of collaboration and teamwork in completing tasks efficiently and on deadline. While at OSU, I was a member of the Women in Engineering Society. These experiences advanced my leadership and communication skills through volunteer programs with the greater Columbus community. In addition, I gained considerable experience in </a:t>
            </a:r>
            <a:r>
              <a:rPr lang="en-US" sz="2400" i="1" dirty="0">
                <a:latin typeface="+mn-lt"/>
                <a:cs typeface="+mn-cs"/>
              </a:rPr>
              <a:t>structural design and analysis as well as electrical design through my engineering internship at Honda. </a:t>
            </a:r>
            <a:r>
              <a:rPr lang="en-US" sz="2400" i="1" dirty="0">
                <a:solidFill>
                  <a:srgbClr val="000000"/>
                </a:solidFill>
                <a:latin typeface="+mn-lt"/>
                <a:cs typeface="Tahoma" pitchFamily="34" charset="0"/>
              </a:rPr>
              <a:t>What appeals to me most about Nissan is your commitment to research and development and your aspiration to be on the forefront of new technology</a:t>
            </a:r>
            <a:r>
              <a:rPr lang="en-US" sz="2400" dirty="0">
                <a:solidFill>
                  <a:srgbClr val="000000"/>
                </a:solidFill>
                <a:latin typeface="+mj-lt"/>
                <a:cs typeface="Tahoma" pitchFamily="34" charset="0"/>
              </a:rPr>
              <a:t>. </a:t>
            </a:r>
            <a:endParaRPr lang="en-US" sz="2400" noProof="1">
              <a:latin typeface="+mj-lt"/>
              <a:cs typeface="+mn-cs"/>
            </a:endParaRPr>
          </a:p>
        </p:txBody>
      </p:sp>
      <p:sp>
        <p:nvSpPr>
          <p:cNvPr id="33795" name="Text Box 3"/>
          <p:cNvSpPr txBox="1">
            <a:spLocks noChangeArrowheads="1"/>
          </p:cNvSpPr>
          <p:nvPr/>
        </p:nvSpPr>
        <p:spPr bwMode="auto">
          <a:xfrm>
            <a:off x="457200" y="990600"/>
            <a:ext cx="8154988" cy="762000"/>
          </a:xfrm>
          <a:prstGeom prst="rect">
            <a:avLst/>
          </a:prstGeom>
          <a:noFill/>
          <a:ln>
            <a:noFill/>
          </a:ln>
        </p:spPr>
        <p:txBody>
          <a:bodyPr>
            <a:spAutoFit/>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lgn="ctr" fontAlgn="auto">
              <a:spcBef>
                <a:spcPct val="50000"/>
              </a:spcBef>
              <a:spcAft>
                <a:spcPts val="0"/>
              </a:spcAft>
              <a:defRPr/>
            </a:pPr>
            <a:r>
              <a:rPr lang="en-US" altLang="en-US" sz="4400" b="0" dirty="0">
                <a:solidFill>
                  <a:schemeClr val="tx2"/>
                </a:solidFill>
                <a:latin typeface="+mn-lt"/>
                <a:cs typeface="+mn-cs"/>
              </a:rPr>
              <a:t>Main Paragraph</a:t>
            </a:r>
          </a:p>
        </p:txBody>
      </p:sp>
    </p:spTree>
    <p:extLst>
      <p:ext uri="{BB962C8B-B14F-4D97-AF65-F5344CB8AC3E}">
        <p14:creationId xmlns:p14="http://schemas.microsoft.com/office/powerpoint/2010/main" val="21689115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457200" y="1782763"/>
            <a:ext cx="8001000" cy="3970337"/>
          </a:xfrm>
          <a:prstGeom prst="rect">
            <a:avLst/>
          </a:prstGeom>
          <a:noFill/>
          <a:ln>
            <a:noFill/>
          </a:ln>
        </p:spPr>
        <p:txBody>
          <a:bodyPr>
            <a:spAutoFit/>
          </a:bodyPr>
          <a:lstStyle>
            <a:lvl1pPr marL="342900" indent="-342900">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fontAlgn="auto" hangingPunct="1">
              <a:spcBef>
                <a:spcPct val="50000"/>
              </a:spcBef>
              <a:spcAft>
                <a:spcPts val="0"/>
              </a:spcAft>
              <a:buFont typeface="Arial" panose="020B0604020202020204" pitchFamily="34" charset="0"/>
              <a:buChar char="•"/>
              <a:defRPr/>
            </a:pPr>
            <a:r>
              <a:rPr lang="en-US" altLang="en-US" sz="2400" b="0" dirty="0">
                <a:latin typeface="+mn-lt"/>
                <a:cs typeface="+mn-cs"/>
              </a:rPr>
              <a:t>Your resume is included</a:t>
            </a:r>
          </a:p>
          <a:p>
            <a:pPr eaLnBrk="1" fontAlgn="auto" hangingPunct="1">
              <a:spcBef>
                <a:spcPct val="50000"/>
              </a:spcBef>
              <a:spcAft>
                <a:spcPts val="0"/>
              </a:spcAft>
              <a:buFont typeface="Arial" panose="020B0604020202020204" pitchFamily="34" charset="0"/>
              <a:buChar char="•"/>
              <a:defRPr/>
            </a:pPr>
            <a:r>
              <a:rPr lang="en-US" altLang="en-US" sz="2400" b="0" dirty="0">
                <a:latin typeface="+mn-lt"/>
                <a:cs typeface="+mn-cs"/>
              </a:rPr>
              <a:t>Additional Skills (language, scuba)</a:t>
            </a:r>
          </a:p>
          <a:p>
            <a:pPr eaLnBrk="1" fontAlgn="auto" hangingPunct="1">
              <a:spcBef>
                <a:spcPct val="50000"/>
              </a:spcBef>
              <a:spcAft>
                <a:spcPts val="0"/>
              </a:spcAft>
              <a:buFont typeface="Arial" panose="020B0604020202020204" pitchFamily="34" charset="0"/>
              <a:buChar char="•"/>
              <a:defRPr/>
            </a:pPr>
            <a:r>
              <a:rPr lang="en-US" altLang="en-US" sz="2400" b="0" dirty="0">
                <a:latin typeface="+mn-lt"/>
                <a:cs typeface="+mn-cs"/>
              </a:rPr>
              <a:t>You’d like to further discuss the job opportunity </a:t>
            </a:r>
          </a:p>
          <a:p>
            <a:pPr eaLnBrk="1" fontAlgn="auto" hangingPunct="1">
              <a:spcBef>
                <a:spcPct val="50000"/>
              </a:spcBef>
              <a:spcAft>
                <a:spcPts val="0"/>
              </a:spcAft>
              <a:buFont typeface="Arial" panose="020B0604020202020204" pitchFamily="34" charset="0"/>
              <a:buChar char="•"/>
              <a:defRPr/>
            </a:pPr>
            <a:r>
              <a:rPr lang="en-US" altLang="en-US" sz="2400" b="0" dirty="0">
                <a:latin typeface="+mn-lt"/>
                <a:cs typeface="+mn-cs"/>
              </a:rPr>
              <a:t>How you can be reached (phone number and e-mail) to answer any questions</a:t>
            </a:r>
          </a:p>
          <a:p>
            <a:pPr eaLnBrk="1" fontAlgn="auto" hangingPunct="1">
              <a:spcBef>
                <a:spcPct val="50000"/>
              </a:spcBef>
              <a:spcAft>
                <a:spcPts val="0"/>
              </a:spcAft>
              <a:buFont typeface="Arial" panose="020B0604020202020204" pitchFamily="34" charset="0"/>
              <a:buChar char="•"/>
              <a:defRPr/>
            </a:pPr>
            <a:r>
              <a:rPr lang="en-US" altLang="en-US" sz="2400" b="0" dirty="0">
                <a:latin typeface="+mn-lt"/>
                <a:cs typeface="+mn-cs"/>
              </a:rPr>
              <a:t>Thank them for his/her time and consideration</a:t>
            </a:r>
          </a:p>
          <a:p>
            <a:pPr eaLnBrk="1" fontAlgn="auto" hangingPunct="1">
              <a:spcBef>
                <a:spcPct val="50000"/>
              </a:spcBef>
              <a:spcAft>
                <a:spcPts val="0"/>
              </a:spcAft>
              <a:buFont typeface="Arial" panose="020B0604020202020204" pitchFamily="34" charset="0"/>
              <a:buChar char="•"/>
              <a:defRPr/>
            </a:pPr>
            <a:r>
              <a:rPr lang="en-US" altLang="en-US" sz="2400" b="0" dirty="0">
                <a:latin typeface="+mn-lt"/>
                <a:cs typeface="+mn-cs"/>
              </a:rPr>
              <a:t>If employer is far away, indicate when you’ll be in the area for an interview </a:t>
            </a:r>
          </a:p>
        </p:txBody>
      </p:sp>
      <p:sp>
        <p:nvSpPr>
          <p:cNvPr id="34819" name="Text Box 3"/>
          <p:cNvSpPr txBox="1">
            <a:spLocks noChangeArrowheads="1"/>
          </p:cNvSpPr>
          <p:nvPr/>
        </p:nvSpPr>
        <p:spPr bwMode="auto">
          <a:xfrm>
            <a:off x="457200" y="990600"/>
            <a:ext cx="8235950" cy="762000"/>
          </a:xfrm>
          <a:prstGeom prst="rect">
            <a:avLst/>
          </a:prstGeom>
          <a:noFill/>
          <a:ln>
            <a:noFill/>
          </a:ln>
        </p:spPr>
        <p:txBody>
          <a:bodyPr>
            <a:spAutoFit/>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lgn="ctr" eaLnBrk="1" fontAlgn="auto" hangingPunct="1">
              <a:spcBef>
                <a:spcPct val="50000"/>
              </a:spcBef>
              <a:spcAft>
                <a:spcPts val="0"/>
              </a:spcAft>
              <a:defRPr/>
            </a:pPr>
            <a:r>
              <a:rPr lang="en-US" altLang="en-US" sz="4400" b="0" dirty="0">
                <a:solidFill>
                  <a:schemeClr val="tx2"/>
                </a:solidFill>
                <a:latin typeface="+mn-lt"/>
                <a:cs typeface="+mn-cs"/>
              </a:rPr>
              <a:t>Closing Paragraph</a:t>
            </a:r>
          </a:p>
        </p:txBody>
      </p:sp>
    </p:spTree>
    <p:extLst>
      <p:ext uri="{BB962C8B-B14F-4D97-AF65-F5344CB8AC3E}">
        <p14:creationId xmlns:p14="http://schemas.microsoft.com/office/powerpoint/2010/main" val="30009138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bwMode="auto">
          <a:xfrm>
            <a:off x="392113" y="1657350"/>
            <a:ext cx="8318500" cy="812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Facebook: @osuccss</a:t>
            </a:r>
            <a:br>
              <a:rPr lang="en-US" altLang="en-US"/>
            </a:br>
            <a:r>
              <a:rPr lang="en-US" altLang="en-US"/>
              <a:t>Twitter: @CCSSatOSU</a:t>
            </a:r>
            <a:br>
              <a:rPr lang="en-US" altLang="en-US"/>
            </a:br>
            <a:r>
              <a:rPr lang="en-US" altLang="en-US"/>
              <a:t>Questions? </a:t>
            </a:r>
          </a:p>
        </p:txBody>
      </p:sp>
      <p:sp>
        <p:nvSpPr>
          <p:cNvPr id="107523" name="Text Box 4"/>
          <p:cNvSpPr txBox="1">
            <a:spLocks noChangeArrowheads="1"/>
          </p:cNvSpPr>
          <p:nvPr/>
        </p:nvSpPr>
        <p:spPr bwMode="auto">
          <a:xfrm>
            <a:off x="1514475" y="4038600"/>
            <a:ext cx="607377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hlinkClick r:id="rId3"/>
              </a:rPr>
              <a:t>Wilhelm.118@osu.edu</a:t>
            </a:r>
            <a:endParaRPr lang="en-US" altLang="en-US" sz="2400" dirty="0"/>
          </a:p>
          <a:p>
            <a:pPr algn="ctr" eaLnBrk="1" hangingPunct="1"/>
            <a:endParaRPr lang="en-US" altLang="en-US" sz="2400" dirty="0"/>
          </a:p>
          <a:p>
            <a:pPr algn="ctr" eaLnBrk="1" hangingPunct="1"/>
            <a:r>
              <a:rPr lang="en-US" altLang="en-US" sz="2400" dirty="0"/>
              <a:t>Career Counseling and Support Services</a:t>
            </a:r>
          </a:p>
          <a:p>
            <a:pPr algn="ctr" eaLnBrk="1" hangingPunct="1"/>
            <a:r>
              <a:rPr lang="en-US" altLang="en-US" sz="2400" dirty="0"/>
              <a:t>Younkin Success Center, 2</a:t>
            </a:r>
            <a:r>
              <a:rPr lang="en-US" altLang="en-US" sz="2400" baseline="30000" dirty="0"/>
              <a:t>nd</a:t>
            </a:r>
            <a:r>
              <a:rPr lang="en-US" altLang="en-US" sz="2400" dirty="0"/>
              <a:t> Floor</a:t>
            </a:r>
          </a:p>
          <a:p>
            <a:pPr algn="ctr" eaLnBrk="1" hangingPunct="1"/>
            <a:r>
              <a:rPr lang="en-US" altLang="en-US" sz="2400"/>
              <a:t>614-688-3898</a:t>
            </a:r>
            <a:endParaRPr lang="en-US" altLang="en-US" sz="2400" dirty="0"/>
          </a:p>
          <a:p>
            <a:pPr algn="ctr" eaLnBrk="1" hangingPunct="1"/>
            <a:r>
              <a:rPr lang="en-US" altLang="en-US" sz="2400" dirty="0">
                <a:hlinkClick r:id="rId4"/>
              </a:rPr>
              <a:t>www.ccss.osu.edu</a:t>
            </a:r>
            <a:endParaRPr lang="en-US" altLang="en-US" sz="2400" dirty="0"/>
          </a:p>
          <a:p>
            <a:pPr algn="ctr" eaLnBrk="1" hangingPunct="1"/>
            <a:endParaRPr lang="en-US" altLang="en-US" dirty="0"/>
          </a:p>
        </p:txBody>
      </p:sp>
    </p:spTree>
    <p:extLst>
      <p:ext uri="{BB962C8B-B14F-4D97-AF65-F5344CB8AC3E}">
        <p14:creationId xmlns:p14="http://schemas.microsoft.com/office/powerpoint/2010/main" val="62384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318913" y="1276705"/>
            <a:ext cx="8229600" cy="718260"/>
          </a:xfrm>
        </p:spPr>
        <p:txBody>
          <a:bodyPr/>
          <a:lstStyle/>
          <a:p>
            <a:pPr algn="ctr"/>
            <a:r>
              <a:rPr lang="en-US" dirty="0">
                <a:solidFill>
                  <a:schemeClr val="tx1"/>
                </a:solidFill>
              </a:rPr>
              <a:t>Employer’s Expectations: What is needed</a:t>
            </a:r>
          </a:p>
        </p:txBody>
      </p:sp>
      <p:sp>
        <p:nvSpPr>
          <p:cNvPr id="3" name="Content Placeholder 2"/>
          <p:cNvSpPr>
            <a:spLocks noGrp="1"/>
          </p:cNvSpPr>
          <p:nvPr>
            <p:ph idx="15"/>
          </p:nvPr>
        </p:nvSpPr>
        <p:spPr/>
        <p:txBody>
          <a:bodyPr/>
          <a:lstStyle/>
          <a:p>
            <a:r>
              <a:rPr lang="en-US" dirty="0"/>
              <a:t>Career Counseling and Support Services</a:t>
            </a:r>
          </a:p>
        </p:txBody>
      </p:sp>
      <p:sp>
        <p:nvSpPr>
          <p:cNvPr id="4" name="TextBox 3"/>
          <p:cNvSpPr txBox="1"/>
          <p:nvPr/>
        </p:nvSpPr>
        <p:spPr>
          <a:xfrm>
            <a:off x="491319" y="2001286"/>
            <a:ext cx="8256896" cy="4118050"/>
          </a:xfrm>
          <a:prstGeom prst="rect">
            <a:avLst/>
          </a:prstGeom>
          <a:noFill/>
        </p:spPr>
        <p:txBody>
          <a:bodyPr wrap="square" rtlCol="0">
            <a:spAutoFit/>
          </a:bodyPr>
          <a:lstStyle/>
          <a:p>
            <a:pPr marL="342900" indent="-342900">
              <a:buFont typeface="Arial" panose="020B0604020202020204" pitchFamily="34" charset="0"/>
              <a:buChar char="•"/>
            </a:pPr>
            <a:r>
              <a:rPr lang="en-US" altLang="en-US" sz="2400" b="1" dirty="0">
                <a:solidFill>
                  <a:srgbClr val="C00000"/>
                </a:solidFill>
              </a:rPr>
              <a:t>Skills: Can you do the job? </a:t>
            </a:r>
            <a:r>
              <a:rPr lang="en-US" altLang="en-US" sz="2400" b="1" dirty="0"/>
              <a:t>Do you have the skills, aptitude, or experience the job requires? </a:t>
            </a:r>
          </a:p>
          <a:p>
            <a:pPr marL="342900" indent="-342900">
              <a:buFont typeface="Arial" panose="020B0604020202020204" pitchFamily="34" charset="0"/>
              <a:buChar char="•"/>
            </a:pPr>
            <a:endParaRPr lang="en-US" altLang="en-US" sz="2400" b="1" dirty="0"/>
          </a:p>
          <a:p>
            <a:pPr marL="342900" indent="-342900">
              <a:buFont typeface="Arial" panose="020B0604020202020204" pitchFamily="34" charset="0"/>
              <a:buChar char="•"/>
            </a:pPr>
            <a:r>
              <a:rPr lang="en-US" altLang="en-US" sz="2400" dirty="0">
                <a:solidFill>
                  <a:srgbClr val="C00000"/>
                </a:solidFill>
              </a:rPr>
              <a:t>Passion: Will you do the job? </a:t>
            </a:r>
            <a:r>
              <a:rPr lang="en-US" altLang="en-US" sz="2400" dirty="0"/>
              <a:t>Do you  have the motivation and interest?</a:t>
            </a:r>
            <a:endParaRPr lang="en-US" altLang="en-US" sz="2400" b="1" dirty="0"/>
          </a:p>
          <a:p>
            <a:pPr marL="342900" indent="-342900">
              <a:buFont typeface="Arial" panose="020B0604020202020204" pitchFamily="34" charset="0"/>
              <a:buChar char="•"/>
            </a:pPr>
            <a:endParaRPr lang="en-US" altLang="en-US" sz="2400" dirty="0">
              <a:solidFill>
                <a:srgbClr val="C00000"/>
              </a:solidFill>
            </a:endParaRPr>
          </a:p>
          <a:p>
            <a:pPr marL="342900" indent="-342900">
              <a:buFont typeface="Arial" panose="020B0604020202020204" pitchFamily="34" charset="0"/>
              <a:buChar char="•"/>
            </a:pPr>
            <a:r>
              <a:rPr lang="en-US" altLang="en-US" sz="2400" dirty="0">
                <a:solidFill>
                  <a:srgbClr val="C00000"/>
                </a:solidFill>
              </a:rPr>
              <a:t>Fit: Will you fit in? </a:t>
            </a:r>
            <a:r>
              <a:rPr lang="en-US" altLang="en-US" sz="2400" dirty="0"/>
              <a:t>Will you accept the organization’s way of doing things and get along with co-workers and customers?</a:t>
            </a:r>
            <a:endParaRPr lang="en-US" altLang="en-US" sz="2400" b="1" dirty="0"/>
          </a:p>
          <a:p>
            <a:pPr marL="342900" indent="-342900">
              <a:buFont typeface="Arial" panose="020B0604020202020204" pitchFamily="34" charset="0"/>
              <a:buChar char="•"/>
            </a:pPr>
            <a:endParaRPr lang="en-US" altLang="en-US" sz="2400" dirty="0">
              <a:solidFill>
                <a:srgbClr val="C00000"/>
              </a:solidFill>
            </a:endParaRPr>
          </a:p>
          <a:p>
            <a:pPr marL="342900" indent="-342900">
              <a:lnSpc>
                <a:spcPct val="90000"/>
              </a:lnSpc>
              <a:buFont typeface="Arial" panose="020B0604020202020204" pitchFamily="34" charset="0"/>
              <a:buChar char="•"/>
            </a:pPr>
            <a:endParaRPr lang="en-US" altLang="en-US" sz="2400" dirty="0"/>
          </a:p>
        </p:txBody>
      </p:sp>
    </p:spTree>
    <p:extLst>
      <p:ext uri="{BB962C8B-B14F-4D97-AF65-F5344CB8AC3E}">
        <p14:creationId xmlns:p14="http://schemas.microsoft.com/office/powerpoint/2010/main" val="3702217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body" idx="4294967295"/>
          </p:nvPr>
        </p:nvSpPr>
        <p:spPr bwMode="auto">
          <a:xfrm>
            <a:off x="457200" y="1282700"/>
            <a:ext cx="8229600" cy="4302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Clr>
                <a:srgbClr val="000000"/>
              </a:buClr>
              <a:defRPr/>
            </a:pPr>
            <a:r>
              <a:rPr lang="en-US" altLang="en-US" sz="2800" dirty="0">
                <a:solidFill>
                  <a:srgbClr val="000000"/>
                </a:solidFill>
                <a:cs typeface="Times New Roman" pitchFamily="18" charset="0"/>
              </a:rPr>
              <a:t>STEP 3 : </a:t>
            </a:r>
            <a:r>
              <a:rPr lang="en-US" altLang="en-US" sz="2800" dirty="0"/>
              <a:t>List your strongest skills or abilities that make you a good candidate for the target job</a:t>
            </a:r>
          </a:p>
          <a:p>
            <a:pPr>
              <a:lnSpc>
                <a:spcPct val="90000"/>
              </a:lnSpc>
              <a:buClr>
                <a:srgbClr val="000000"/>
              </a:buClr>
              <a:defRPr/>
            </a:pPr>
            <a:endParaRPr lang="en-US" altLang="en-US" sz="2800" dirty="0">
              <a:solidFill>
                <a:srgbClr val="000000"/>
              </a:solidFill>
              <a:cs typeface="Times New Roman" pitchFamily="18" charset="0"/>
            </a:endParaRPr>
          </a:p>
          <a:p>
            <a:pPr marL="457200" indent="-457200" eaLnBrk="1" hangingPunct="1">
              <a:lnSpc>
                <a:spcPct val="90000"/>
              </a:lnSpc>
              <a:buClr>
                <a:srgbClr val="000000"/>
              </a:buClr>
              <a:buFont typeface="Arial" panose="020B0604020202020204" pitchFamily="34" charset="0"/>
              <a:buChar char="•"/>
              <a:defRPr/>
            </a:pPr>
            <a:r>
              <a:rPr lang="en-US" altLang="en-US" dirty="0">
                <a:solidFill>
                  <a:srgbClr val="000000"/>
                </a:solidFill>
                <a:cs typeface="Times New Roman" pitchFamily="18" charset="0"/>
              </a:rPr>
              <a:t>SKILLS</a:t>
            </a:r>
          </a:p>
          <a:p>
            <a:pPr marL="914400" lvl="1" indent="-457200" eaLnBrk="1" hangingPunct="1">
              <a:lnSpc>
                <a:spcPct val="90000"/>
              </a:lnSpc>
              <a:buClr>
                <a:srgbClr val="000000"/>
              </a:buClr>
              <a:buFont typeface="Arial" panose="020B0604020202020204" pitchFamily="34" charset="0"/>
              <a:buChar char="•"/>
              <a:defRPr/>
            </a:pPr>
            <a:r>
              <a:rPr lang="en-US" altLang="en-US" dirty="0">
                <a:solidFill>
                  <a:srgbClr val="000000"/>
                </a:solidFill>
                <a:cs typeface="Times New Roman" pitchFamily="18" charset="0"/>
              </a:rPr>
              <a:t>Review the Job Posting/Skills</a:t>
            </a:r>
          </a:p>
          <a:p>
            <a:pPr marL="1371600" lvl="2" indent="-457200" eaLnBrk="1" hangingPunct="1">
              <a:lnSpc>
                <a:spcPct val="90000"/>
              </a:lnSpc>
              <a:buClr>
                <a:srgbClr val="000000"/>
              </a:buClr>
              <a:buFont typeface="Arial" charset="0"/>
              <a:buChar char="•"/>
              <a:defRPr/>
            </a:pPr>
            <a:r>
              <a:rPr lang="en-US" altLang="en-US" sz="2800" dirty="0">
                <a:solidFill>
                  <a:srgbClr val="000000"/>
                </a:solidFill>
                <a:cs typeface="Times New Roman" pitchFamily="18" charset="0"/>
              </a:rPr>
              <a:t>Requirements</a:t>
            </a:r>
          </a:p>
          <a:p>
            <a:pPr marL="1371600" lvl="2" indent="-457200" eaLnBrk="1" hangingPunct="1">
              <a:lnSpc>
                <a:spcPct val="90000"/>
              </a:lnSpc>
              <a:buClr>
                <a:srgbClr val="000000"/>
              </a:buClr>
              <a:buFont typeface="Arial" charset="0"/>
              <a:buChar char="•"/>
              <a:defRPr/>
            </a:pPr>
            <a:r>
              <a:rPr lang="en-US" altLang="en-US" sz="2800" dirty="0">
                <a:solidFill>
                  <a:srgbClr val="000000"/>
                </a:solidFill>
                <a:cs typeface="Times New Roman" pitchFamily="18" charset="0"/>
              </a:rPr>
              <a:t>Preferred Qualifications</a:t>
            </a:r>
          </a:p>
          <a:p>
            <a:pPr marL="1371600" lvl="2" indent="-457200" eaLnBrk="1" hangingPunct="1">
              <a:lnSpc>
                <a:spcPct val="90000"/>
              </a:lnSpc>
              <a:buClr>
                <a:srgbClr val="000000"/>
              </a:buClr>
              <a:buFont typeface="Arial" charset="0"/>
              <a:buChar char="•"/>
              <a:defRPr/>
            </a:pPr>
            <a:r>
              <a:rPr lang="en-US" altLang="en-US" sz="2800" dirty="0">
                <a:solidFill>
                  <a:srgbClr val="000000"/>
                </a:solidFill>
                <a:cs typeface="Times New Roman" pitchFamily="18" charset="0"/>
              </a:rPr>
              <a:t>Job Duties</a:t>
            </a:r>
          </a:p>
          <a:p>
            <a:pPr marL="571500" indent="-571500" eaLnBrk="1" hangingPunct="1">
              <a:lnSpc>
                <a:spcPct val="90000"/>
              </a:lnSpc>
              <a:buClr>
                <a:srgbClr val="000000"/>
              </a:buClr>
              <a:buFont typeface="Arial" panose="020B0604020202020204" pitchFamily="34" charset="0"/>
              <a:buChar char="•"/>
              <a:defRPr/>
            </a:pPr>
            <a:endParaRPr lang="en-US" altLang="en-US" sz="2800" dirty="0">
              <a:solidFill>
                <a:srgbClr val="000000"/>
              </a:solidFill>
              <a:cs typeface="Times New Roman" pitchFamily="18" charset="0"/>
            </a:endParaRPr>
          </a:p>
          <a:p>
            <a:pPr marL="571500" indent="-571500" eaLnBrk="1" hangingPunct="1">
              <a:lnSpc>
                <a:spcPct val="90000"/>
              </a:lnSpc>
              <a:buClr>
                <a:srgbClr val="000000"/>
              </a:buClr>
              <a:buFont typeface="Arial" panose="020B0604020202020204" pitchFamily="34" charset="0"/>
              <a:buChar char="•"/>
              <a:defRPr/>
            </a:pPr>
            <a:r>
              <a:rPr lang="en-US" altLang="en-US" sz="2800" dirty="0">
                <a:solidFill>
                  <a:srgbClr val="000000"/>
                </a:solidFill>
                <a:cs typeface="Times New Roman" pitchFamily="18" charset="0"/>
              </a:rPr>
              <a:t>Create a chart</a:t>
            </a:r>
          </a:p>
          <a:p>
            <a:pPr eaLnBrk="1" hangingPunct="1">
              <a:lnSpc>
                <a:spcPct val="90000"/>
              </a:lnSpc>
              <a:buFont typeface="Arial" charset="0"/>
              <a:buNone/>
              <a:defRPr/>
            </a:pPr>
            <a:endParaRPr lang="en-US" altLang="en-US" dirty="0">
              <a:solidFill>
                <a:srgbClr val="000000"/>
              </a:solidFill>
              <a:latin typeface="Garamond" pitchFamily="18" charset="0"/>
            </a:endParaRPr>
          </a:p>
        </p:txBody>
      </p:sp>
      <p:graphicFrame>
        <p:nvGraphicFramePr>
          <p:cNvPr id="2" name="Table 1"/>
          <p:cNvGraphicFramePr>
            <a:graphicFrameLocks noGrp="1"/>
          </p:cNvGraphicFramePr>
          <p:nvPr/>
        </p:nvGraphicFramePr>
        <p:xfrm>
          <a:off x="4133850" y="4652963"/>
          <a:ext cx="4186238" cy="1477962"/>
        </p:xfrm>
        <a:graphic>
          <a:graphicData uri="http://schemas.openxmlformats.org/drawingml/2006/table">
            <a:tbl>
              <a:tblPr firstRow="1" bandRow="1">
                <a:tableStyleId>{5C22544A-7EE6-4342-B048-85BDC9FD1C3A}</a:tableStyleId>
              </a:tblPr>
              <a:tblGrid>
                <a:gridCol w="2093119">
                  <a:extLst>
                    <a:ext uri="{9D8B030D-6E8A-4147-A177-3AD203B41FA5}">
                      <a16:colId xmlns:a16="http://schemas.microsoft.com/office/drawing/2014/main" val="20000"/>
                    </a:ext>
                  </a:extLst>
                </a:gridCol>
                <a:gridCol w="2093119">
                  <a:extLst>
                    <a:ext uri="{9D8B030D-6E8A-4147-A177-3AD203B41FA5}">
                      <a16:colId xmlns:a16="http://schemas.microsoft.com/office/drawing/2014/main" val="20001"/>
                    </a:ext>
                  </a:extLst>
                </a:gridCol>
              </a:tblGrid>
              <a:tr h="365735">
                <a:tc>
                  <a:txBody>
                    <a:bodyPr/>
                    <a:lstStyle/>
                    <a:p>
                      <a:pPr algn="ctr"/>
                      <a:r>
                        <a:rPr lang="en-US" sz="1800" dirty="0">
                          <a:solidFill>
                            <a:schemeClr val="tx1"/>
                          </a:solidFill>
                        </a:rPr>
                        <a:t>Job Posting</a:t>
                      </a:r>
                    </a:p>
                  </a:txBody>
                  <a:tcPr marL="91453" marR="91453" marT="45708" marB="45708">
                    <a:solidFill>
                      <a:schemeClr val="accent2">
                        <a:lumMod val="75000"/>
                      </a:schemeClr>
                    </a:solidFill>
                  </a:tcPr>
                </a:tc>
                <a:tc>
                  <a:txBody>
                    <a:bodyPr/>
                    <a:lstStyle/>
                    <a:p>
                      <a:pPr algn="ctr"/>
                      <a:r>
                        <a:rPr lang="en-US" sz="1800" dirty="0">
                          <a:solidFill>
                            <a:schemeClr val="tx1"/>
                          </a:solidFill>
                        </a:rPr>
                        <a:t>YOU</a:t>
                      </a:r>
                    </a:p>
                  </a:txBody>
                  <a:tcPr marL="91453" marR="91453" marT="45708" marB="45708">
                    <a:solidFill>
                      <a:schemeClr val="accent2">
                        <a:lumMod val="75000"/>
                      </a:schemeClr>
                    </a:solidFill>
                  </a:tcPr>
                </a:tc>
                <a:extLst>
                  <a:ext uri="{0D108BD9-81ED-4DB2-BD59-A6C34878D82A}">
                    <a16:rowId xmlns:a16="http://schemas.microsoft.com/office/drawing/2014/main" val="10000"/>
                  </a:ext>
                </a:extLst>
              </a:tr>
              <a:tr h="370742">
                <a:tc>
                  <a:txBody>
                    <a:bodyPr/>
                    <a:lstStyle/>
                    <a:p>
                      <a:endParaRPr lang="en-US" sz="1800" dirty="0"/>
                    </a:p>
                  </a:txBody>
                  <a:tcPr marL="91453" marR="91453" marT="45708" marB="45708">
                    <a:solidFill>
                      <a:schemeClr val="accent2">
                        <a:lumMod val="40000"/>
                        <a:lumOff val="60000"/>
                      </a:schemeClr>
                    </a:solidFill>
                  </a:tcPr>
                </a:tc>
                <a:tc>
                  <a:txBody>
                    <a:bodyPr/>
                    <a:lstStyle/>
                    <a:p>
                      <a:endParaRPr lang="en-US" sz="1800" dirty="0"/>
                    </a:p>
                  </a:txBody>
                  <a:tcPr marL="91453" marR="91453" marT="45708" marB="45708">
                    <a:solidFill>
                      <a:schemeClr val="accent2">
                        <a:lumMod val="40000"/>
                        <a:lumOff val="60000"/>
                      </a:schemeClr>
                    </a:solidFill>
                  </a:tcPr>
                </a:tc>
                <a:extLst>
                  <a:ext uri="{0D108BD9-81ED-4DB2-BD59-A6C34878D82A}">
                    <a16:rowId xmlns:a16="http://schemas.microsoft.com/office/drawing/2014/main" val="10001"/>
                  </a:ext>
                </a:extLst>
              </a:tr>
              <a:tr h="370742">
                <a:tc>
                  <a:txBody>
                    <a:bodyPr/>
                    <a:lstStyle/>
                    <a:p>
                      <a:endParaRPr lang="en-US" sz="1800"/>
                    </a:p>
                  </a:txBody>
                  <a:tcPr marL="91453" marR="91453" marT="45708" marB="45708"/>
                </a:tc>
                <a:tc>
                  <a:txBody>
                    <a:bodyPr/>
                    <a:lstStyle/>
                    <a:p>
                      <a:endParaRPr lang="en-US" sz="1800" dirty="0"/>
                    </a:p>
                  </a:txBody>
                  <a:tcPr marL="91453" marR="91453" marT="45708" marB="45708"/>
                </a:tc>
                <a:extLst>
                  <a:ext uri="{0D108BD9-81ED-4DB2-BD59-A6C34878D82A}">
                    <a16:rowId xmlns:a16="http://schemas.microsoft.com/office/drawing/2014/main" val="10002"/>
                  </a:ext>
                </a:extLst>
              </a:tr>
              <a:tr h="370742">
                <a:tc>
                  <a:txBody>
                    <a:bodyPr/>
                    <a:lstStyle/>
                    <a:p>
                      <a:endParaRPr lang="en-US" sz="1800" dirty="0"/>
                    </a:p>
                  </a:txBody>
                  <a:tcPr marL="91453" marR="91453" marT="45708" marB="45708">
                    <a:solidFill>
                      <a:schemeClr val="accent2">
                        <a:lumMod val="40000"/>
                        <a:lumOff val="60000"/>
                      </a:schemeClr>
                    </a:solidFill>
                  </a:tcPr>
                </a:tc>
                <a:tc>
                  <a:txBody>
                    <a:bodyPr/>
                    <a:lstStyle/>
                    <a:p>
                      <a:endParaRPr lang="en-US" sz="1800" dirty="0"/>
                    </a:p>
                  </a:txBody>
                  <a:tcPr marL="91453" marR="91453" marT="45708" marB="45708">
                    <a:solidFill>
                      <a:schemeClr val="accent2">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0638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Rot="1" noChangeArrowheads="1"/>
          </p:cNvSpPr>
          <p:nvPr/>
        </p:nvSpPr>
        <p:spPr bwMode="auto">
          <a:xfrm>
            <a:off x="360363" y="1976438"/>
            <a:ext cx="7467600" cy="457200"/>
          </a:xfrm>
          <a:prstGeom prst="rect">
            <a:avLst/>
          </a:prstGeom>
          <a:noFill/>
          <a:ln>
            <a:noFill/>
          </a:ln>
        </p:spPr>
        <p:txBody>
          <a:bodyPr/>
          <a:lstStyle>
            <a:lvl1pPr marL="469900" indent="-469900">
              <a:spcBef>
                <a:spcPct val="20000"/>
              </a:spcBef>
              <a:buClr>
                <a:schemeClr val="bg2"/>
              </a:buClr>
              <a:buSzPct val="70000"/>
              <a:buFont typeface="Wingdings" pitchFamily="2" charset="2"/>
              <a:buChar char="o"/>
              <a:defRPr sz="3200">
                <a:solidFill>
                  <a:schemeClr val="tx1"/>
                </a:solidFill>
                <a:latin typeface="Times New Roman" pitchFamily="18" charset="0"/>
              </a:defRPr>
            </a:lvl1pPr>
            <a:lvl2pPr marL="908050" indent="-436563">
              <a:spcBef>
                <a:spcPct val="20000"/>
              </a:spcBef>
              <a:buClr>
                <a:schemeClr val="accent2"/>
              </a:buClr>
              <a:buSzPct val="75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bg2"/>
              </a:buClr>
              <a:buSzPct val="65000"/>
              <a:buFont typeface="Wingdings" pitchFamily="2" charset="2"/>
              <a:buChar char="o"/>
              <a:defRPr sz="2400">
                <a:solidFill>
                  <a:schemeClr val="tx1"/>
                </a:solidFill>
                <a:latin typeface="Times New Roman" pitchFamily="18" charset="0"/>
              </a:defRPr>
            </a:lvl3pPr>
            <a:lvl4pPr marL="1600200" indent="-228600">
              <a:spcBef>
                <a:spcPct val="20000"/>
              </a:spcBef>
              <a:buClr>
                <a:schemeClr val="accent2"/>
              </a:buClr>
              <a:buSzPct val="75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accent1"/>
              </a:buClr>
              <a:buSzPct val="50000"/>
              <a:buFont typeface="Wingdings" pitchFamily="2" charset="2"/>
              <a:buChar char="o"/>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Times New Roman" pitchFamily="18" charset="0"/>
              </a:defRPr>
            </a:lvl9pPr>
          </a:lstStyle>
          <a:p>
            <a:pPr eaLnBrk="1" fontAlgn="auto" hangingPunct="1">
              <a:lnSpc>
                <a:spcPct val="80000"/>
              </a:lnSpc>
              <a:spcAft>
                <a:spcPts val="0"/>
              </a:spcAft>
              <a:buFont typeface="Wingdings" pitchFamily="2" charset="2"/>
              <a:buNone/>
              <a:defRPr/>
            </a:pPr>
            <a:r>
              <a:rPr lang="en-US" altLang="en-US" sz="2700" u="sng" dirty="0">
                <a:latin typeface="+mn-lt"/>
                <a:cs typeface="+mn-cs"/>
              </a:rPr>
              <a:t>Example</a:t>
            </a:r>
            <a:r>
              <a:rPr lang="en-US" altLang="en-US" sz="2700" dirty="0">
                <a:latin typeface="+mn-lt"/>
                <a:cs typeface="+mn-cs"/>
              </a:rPr>
              <a:t>: Target job: Health Coach</a:t>
            </a:r>
            <a:endParaRPr lang="en-US" altLang="en-US" sz="2300" dirty="0">
              <a:latin typeface="+mn-lt"/>
              <a:cs typeface="+mn-cs"/>
            </a:endParaRPr>
          </a:p>
          <a:p>
            <a:pPr lvl="1" eaLnBrk="1" fontAlgn="auto" hangingPunct="1">
              <a:lnSpc>
                <a:spcPct val="80000"/>
              </a:lnSpc>
              <a:spcAft>
                <a:spcPts val="0"/>
              </a:spcAft>
              <a:defRPr/>
            </a:pPr>
            <a:endParaRPr lang="en-US" altLang="en-US" sz="2300" dirty="0">
              <a:cs typeface="+mn-cs"/>
            </a:endParaRPr>
          </a:p>
        </p:txBody>
      </p:sp>
      <p:sp>
        <p:nvSpPr>
          <p:cNvPr id="25603" name="Rectangle 4"/>
          <p:cNvSpPr>
            <a:spLocks noGrp="1" noChangeArrowheads="1"/>
          </p:cNvSpPr>
          <p:nvPr>
            <p:ph type="title" idx="4294967295"/>
          </p:nvPr>
        </p:nvSpPr>
        <p:spPr bwMode="auto">
          <a:xfrm>
            <a:off x="457200" y="1138238"/>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Your Specific Skills</a:t>
            </a:r>
          </a:p>
        </p:txBody>
      </p:sp>
      <p:sp>
        <p:nvSpPr>
          <p:cNvPr id="7173" name="TextBox 4"/>
          <p:cNvSpPr txBox="1">
            <a:spLocks noChangeArrowheads="1"/>
          </p:cNvSpPr>
          <p:nvPr/>
        </p:nvSpPr>
        <p:spPr bwMode="auto">
          <a:xfrm>
            <a:off x="423863" y="2433638"/>
            <a:ext cx="4278312" cy="3133725"/>
          </a:xfrm>
          <a:prstGeom prst="rect">
            <a:avLst/>
          </a:prstGeom>
          <a:noFill/>
          <a:ln>
            <a:noFill/>
          </a:ln>
        </p:spPr>
        <p:txBody>
          <a:bodyPr>
            <a:spAutoFit/>
          </a:bodyPr>
          <a:lstStyle>
            <a:lvl1pPr marL="469900" indent="-469900">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fontAlgn="auto" hangingPunct="1">
              <a:lnSpc>
                <a:spcPct val="80000"/>
              </a:lnSpc>
              <a:spcBef>
                <a:spcPct val="20000"/>
              </a:spcBef>
              <a:spcAft>
                <a:spcPts val="0"/>
              </a:spcAft>
              <a:buClr>
                <a:schemeClr val="bg2"/>
              </a:buClr>
              <a:buSzPct val="70000"/>
              <a:buFont typeface="Wingdings" pitchFamily="2" charset="2"/>
              <a:buNone/>
              <a:defRPr/>
            </a:pPr>
            <a:r>
              <a:rPr lang="en-US" altLang="en-US" sz="2700" dirty="0">
                <a:latin typeface="+mn-lt"/>
                <a:cs typeface="+mn-cs"/>
              </a:rPr>
              <a:t>Relevant Skills</a:t>
            </a:r>
            <a:r>
              <a:rPr lang="en-US" altLang="en-US" sz="2700" b="0" dirty="0">
                <a:latin typeface="+mn-lt"/>
                <a:cs typeface="+mn-cs"/>
              </a:rPr>
              <a:t>:</a:t>
            </a:r>
          </a:p>
          <a:p>
            <a:pPr eaLnBrk="1" fontAlgn="auto" hangingPunct="1">
              <a:lnSpc>
                <a:spcPct val="80000"/>
              </a:lnSpc>
              <a:spcBef>
                <a:spcPct val="20000"/>
              </a:spcBef>
              <a:spcAft>
                <a:spcPts val="0"/>
              </a:spcAft>
              <a:buClr>
                <a:schemeClr val="accent2"/>
              </a:buClr>
              <a:buSzPct val="75000"/>
              <a:buFont typeface="Wingdings" pitchFamily="2" charset="2"/>
              <a:buChar char="n"/>
              <a:defRPr/>
            </a:pPr>
            <a:r>
              <a:rPr lang="en-US" altLang="en-US" sz="2200" b="0" dirty="0">
                <a:latin typeface="+mn-lt"/>
                <a:cs typeface="+mn-cs"/>
              </a:rPr>
              <a:t>Provides education on wellness topics</a:t>
            </a:r>
          </a:p>
          <a:p>
            <a:pPr eaLnBrk="1" fontAlgn="auto" hangingPunct="1">
              <a:lnSpc>
                <a:spcPct val="80000"/>
              </a:lnSpc>
              <a:spcBef>
                <a:spcPct val="20000"/>
              </a:spcBef>
              <a:spcAft>
                <a:spcPts val="0"/>
              </a:spcAft>
              <a:buClr>
                <a:schemeClr val="accent2"/>
              </a:buClr>
              <a:buSzPct val="75000"/>
              <a:buFont typeface="Wingdings" pitchFamily="2" charset="2"/>
              <a:buChar char="n"/>
              <a:defRPr/>
            </a:pPr>
            <a:r>
              <a:rPr lang="en-US" altLang="en-US" sz="2200" b="0" dirty="0">
                <a:latin typeface="+mn-lt"/>
                <a:cs typeface="+mn-cs"/>
              </a:rPr>
              <a:t>Encourages adoption of positive habits </a:t>
            </a:r>
          </a:p>
          <a:p>
            <a:pPr eaLnBrk="1" fontAlgn="auto" hangingPunct="1">
              <a:lnSpc>
                <a:spcPct val="80000"/>
              </a:lnSpc>
              <a:spcBef>
                <a:spcPct val="20000"/>
              </a:spcBef>
              <a:spcAft>
                <a:spcPts val="0"/>
              </a:spcAft>
              <a:buClr>
                <a:schemeClr val="accent2"/>
              </a:buClr>
              <a:buSzPct val="75000"/>
              <a:buFont typeface="Wingdings" pitchFamily="2" charset="2"/>
              <a:buChar char="n"/>
              <a:defRPr/>
            </a:pPr>
            <a:r>
              <a:rPr lang="en-US" altLang="en-US" sz="2200" b="0" dirty="0">
                <a:latin typeface="+mn-lt"/>
                <a:cs typeface="+mn-cs"/>
              </a:rPr>
              <a:t>Coordinates the distribution of health education materials</a:t>
            </a:r>
          </a:p>
          <a:p>
            <a:pPr eaLnBrk="1" fontAlgn="auto" hangingPunct="1">
              <a:lnSpc>
                <a:spcPct val="80000"/>
              </a:lnSpc>
              <a:spcBef>
                <a:spcPct val="20000"/>
              </a:spcBef>
              <a:spcAft>
                <a:spcPts val="0"/>
              </a:spcAft>
              <a:buClr>
                <a:schemeClr val="accent2"/>
              </a:buClr>
              <a:buSzPct val="75000"/>
              <a:buFont typeface="Wingdings" pitchFamily="2" charset="2"/>
              <a:buChar char="n"/>
              <a:defRPr/>
            </a:pPr>
            <a:r>
              <a:rPr lang="en-US" altLang="en-US" sz="2200" b="0" dirty="0">
                <a:latin typeface="+mn-lt"/>
                <a:cs typeface="+mn-cs"/>
              </a:rPr>
              <a:t>Works collaboratively with participants and other team members</a:t>
            </a:r>
          </a:p>
        </p:txBody>
      </p:sp>
      <p:sp>
        <p:nvSpPr>
          <p:cNvPr id="7174" name="TextBox 6"/>
          <p:cNvSpPr txBox="1">
            <a:spLocks noChangeArrowheads="1"/>
          </p:cNvSpPr>
          <p:nvPr/>
        </p:nvSpPr>
        <p:spPr bwMode="auto">
          <a:xfrm>
            <a:off x="4843463" y="2509838"/>
            <a:ext cx="3810000" cy="1101725"/>
          </a:xfrm>
          <a:prstGeom prst="rect">
            <a:avLst/>
          </a:prstGeom>
          <a:noFill/>
          <a:ln>
            <a:noFill/>
          </a:ln>
        </p:spPr>
        <p:txBody>
          <a:bodyPr>
            <a:spAutoFit/>
          </a:bodyPr>
          <a:lstStyle>
            <a:lvl1pPr marL="469900" indent="-469900">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fontAlgn="auto" hangingPunct="1">
              <a:lnSpc>
                <a:spcPct val="80000"/>
              </a:lnSpc>
              <a:spcBef>
                <a:spcPct val="20000"/>
              </a:spcBef>
              <a:spcAft>
                <a:spcPts val="0"/>
              </a:spcAft>
              <a:buClr>
                <a:schemeClr val="bg2"/>
              </a:buClr>
              <a:buSzPct val="70000"/>
              <a:buFont typeface="Wingdings" pitchFamily="2" charset="2"/>
              <a:buNone/>
              <a:defRPr/>
            </a:pPr>
            <a:r>
              <a:rPr lang="en-US" altLang="en-US" sz="2700" dirty="0">
                <a:latin typeface="+mn-lt"/>
                <a:cs typeface="+mn-cs"/>
              </a:rPr>
              <a:t>Your Relevant Skills</a:t>
            </a:r>
            <a:r>
              <a:rPr lang="en-US" altLang="en-US" sz="2700" b="0" dirty="0">
                <a:latin typeface="+mn-lt"/>
                <a:cs typeface="+mn-cs"/>
              </a:rPr>
              <a:t>:</a:t>
            </a:r>
          </a:p>
          <a:p>
            <a:pPr eaLnBrk="1" fontAlgn="auto" hangingPunct="1">
              <a:lnSpc>
                <a:spcPct val="80000"/>
              </a:lnSpc>
              <a:spcBef>
                <a:spcPct val="20000"/>
              </a:spcBef>
              <a:spcAft>
                <a:spcPts val="0"/>
              </a:spcAft>
              <a:buClr>
                <a:schemeClr val="accent2"/>
              </a:buClr>
              <a:buSzPct val="75000"/>
              <a:buFont typeface="Wingdings" pitchFamily="2" charset="2"/>
              <a:buChar char="n"/>
              <a:defRPr/>
            </a:pPr>
            <a:r>
              <a:rPr lang="en-US" altLang="en-US" sz="2200" b="0" dirty="0">
                <a:latin typeface="+mn-lt"/>
                <a:cs typeface="+mn-cs"/>
              </a:rPr>
              <a:t>Education on wellness</a:t>
            </a:r>
          </a:p>
          <a:p>
            <a:pPr eaLnBrk="1" fontAlgn="auto" hangingPunct="1">
              <a:lnSpc>
                <a:spcPct val="80000"/>
              </a:lnSpc>
              <a:spcBef>
                <a:spcPct val="20000"/>
              </a:spcBef>
              <a:spcAft>
                <a:spcPts val="0"/>
              </a:spcAft>
              <a:buClr>
                <a:schemeClr val="accent2"/>
              </a:buClr>
              <a:buSzPct val="75000"/>
              <a:buFont typeface="Wingdings" pitchFamily="2" charset="2"/>
              <a:buChar char="n"/>
              <a:defRPr/>
            </a:pPr>
            <a:r>
              <a:rPr lang="en-US" altLang="en-US" sz="2200" b="0" dirty="0">
                <a:latin typeface="+mn-lt"/>
                <a:cs typeface="+mn-cs"/>
              </a:rPr>
              <a:t>Working collaboratively</a:t>
            </a:r>
          </a:p>
        </p:txBody>
      </p:sp>
      <p:sp>
        <p:nvSpPr>
          <p:cNvPr id="2" name="Rectangle 1"/>
          <p:cNvSpPr/>
          <p:nvPr/>
        </p:nvSpPr>
        <p:spPr>
          <a:xfrm>
            <a:off x="5180013" y="4000500"/>
            <a:ext cx="544512" cy="3683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9" name="Rectangle 8"/>
          <p:cNvSpPr/>
          <p:nvPr/>
        </p:nvSpPr>
        <p:spPr>
          <a:xfrm>
            <a:off x="6034088" y="4041775"/>
            <a:ext cx="546100" cy="36671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5180013" y="4789488"/>
            <a:ext cx="544512" cy="3683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1" name="Rectangle 10"/>
          <p:cNvSpPr/>
          <p:nvPr/>
        </p:nvSpPr>
        <p:spPr>
          <a:xfrm>
            <a:off x="6034088" y="4789488"/>
            <a:ext cx="546100" cy="3683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2" name="Rectangle 11"/>
          <p:cNvSpPr/>
          <p:nvPr/>
        </p:nvSpPr>
        <p:spPr>
          <a:xfrm>
            <a:off x="7827963" y="4049713"/>
            <a:ext cx="544512" cy="36671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3" name="Rectangle 12"/>
          <p:cNvSpPr/>
          <p:nvPr/>
        </p:nvSpPr>
        <p:spPr>
          <a:xfrm>
            <a:off x="7827963" y="4762500"/>
            <a:ext cx="544512" cy="3683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4" name="Rectangle 13"/>
          <p:cNvSpPr/>
          <p:nvPr/>
        </p:nvSpPr>
        <p:spPr>
          <a:xfrm>
            <a:off x="6946900" y="4792663"/>
            <a:ext cx="546100" cy="3683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5" name="Rectangle 14"/>
          <p:cNvSpPr/>
          <p:nvPr/>
        </p:nvSpPr>
        <p:spPr>
          <a:xfrm>
            <a:off x="6946900" y="4049713"/>
            <a:ext cx="546100" cy="36671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5614" name="TextBox 3"/>
          <p:cNvSpPr txBox="1">
            <a:spLocks noChangeArrowheads="1"/>
          </p:cNvSpPr>
          <p:nvPr/>
        </p:nvSpPr>
        <p:spPr bwMode="auto">
          <a:xfrm>
            <a:off x="695325" y="5976938"/>
            <a:ext cx="7677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a:t>High School can remain on the resume if no more recent experiences have checked off the boxes</a:t>
            </a:r>
          </a:p>
        </p:txBody>
      </p:sp>
    </p:spTree>
    <p:extLst>
      <p:ext uri="{BB962C8B-B14F-4D97-AF65-F5344CB8AC3E}">
        <p14:creationId xmlns:p14="http://schemas.microsoft.com/office/powerpoint/2010/main" val="8748767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7174"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bwMode="auto">
          <a:xfrm>
            <a:off x="330591" y="1905000"/>
            <a:ext cx="8153400" cy="990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1" eaLnBrk="1" hangingPunct="1">
              <a:lnSpc>
                <a:spcPct val="80000"/>
              </a:lnSpc>
              <a:buFont typeface="Arial" charset="0"/>
              <a:buNone/>
              <a:defRPr/>
            </a:pPr>
            <a:r>
              <a:rPr lang="en-US" altLang="en-US" sz="2400" dirty="0"/>
              <a:t>Remember: skills can be gained anywhere-research-volunteer-committee-job-class</a:t>
            </a:r>
          </a:p>
          <a:p>
            <a:pPr marL="609600" indent="-609600">
              <a:buFont typeface="+mj-lt"/>
              <a:buAutoNum type="arabicPeriod"/>
            </a:pPr>
            <a:r>
              <a:rPr lang="en-US" altLang="en-US" sz="2400" dirty="0"/>
              <a:t>Can include unpaid and non-university experience</a:t>
            </a:r>
          </a:p>
          <a:p>
            <a:pPr lvl="1"/>
            <a:r>
              <a:rPr lang="en-US" altLang="en-US" sz="2400" dirty="0"/>
              <a:t>* Don’t downplay your research</a:t>
            </a:r>
          </a:p>
          <a:p>
            <a:pPr marL="609600" indent="-609600">
              <a:buFont typeface="+mj-lt"/>
              <a:buAutoNum type="arabicPeriod"/>
            </a:pPr>
            <a:r>
              <a:rPr lang="en-US" altLang="en-US" sz="2400" dirty="0"/>
              <a:t>Grad School Classes and Projects can be used as experience</a:t>
            </a:r>
          </a:p>
          <a:p>
            <a:pPr>
              <a:lnSpc>
                <a:spcPct val="80000"/>
              </a:lnSpc>
              <a:defRPr/>
            </a:pPr>
            <a:endParaRPr lang="en-US" altLang="en-US" sz="2400" dirty="0"/>
          </a:p>
          <a:p>
            <a:pPr>
              <a:lnSpc>
                <a:spcPct val="80000"/>
              </a:lnSpc>
              <a:defRPr/>
            </a:pPr>
            <a:r>
              <a:rPr lang="en-US" altLang="zh-CN" sz="2400" dirty="0"/>
              <a:t>Transferable </a:t>
            </a:r>
            <a:r>
              <a:rPr lang="en-US" altLang="zh-CN" sz="2400" dirty="0">
                <a:latin typeface="Arial" charset="0"/>
                <a:ea typeface="宋体" charset="0"/>
                <a:cs typeface="宋体" charset="0"/>
              </a:rPr>
              <a:t>Skills: Skills that can be applied to more than one job or career area.  </a:t>
            </a:r>
            <a:endParaRPr lang="en-US" altLang="en-US" sz="2400" dirty="0"/>
          </a:p>
          <a:p>
            <a:pPr>
              <a:lnSpc>
                <a:spcPct val="80000"/>
              </a:lnSpc>
              <a:defRPr/>
            </a:pPr>
            <a:r>
              <a:rPr lang="en-US" sz="2400" dirty="0">
                <a:cs typeface="Arial" charset="0"/>
              </a:rPr>
              <a:t>(TIP: </a:t>
            </a:r>
            <a:r>
              <a:rPr lang="en-US" sz="2400" dirty="0">
                <a:cs typeface="Arial" charset="0"/>
                <a:hlinkClick r:id="rId3"/>
              </a:rPr>
              <a:t>http://exploration.osu.edu/current-students/what-can-i-do-with-a-major-in</a:t>
            </a:r>
            <a:r>
              <a:rPr lang="en-US" sz="2400" dirty="0">
                <a:cs typeface="Arial" charset="0"/>
              </a:rPr>
              <a:t>)</a:t>
            </a:r>
          </a:p>
          <a:p>
            <a:pPr eaLnBrk="1" hangingPunct="1">
              <a:lnSpc>
                <a:spcPct val="90000"/>
              </a:lnSpc>
              <a:buFont typeface="Wingdings" pitchFamily="2" charset="2"/>
              <a:buNone/>
              <a:defRPr/>
            </a:pPr>
            <a:r>
              <a:rPr lang="en-US" altLang="en-US" sz="2400" dirty="0"/>
              <a:t>What skills have you developed from your experiences that might be transferable?</a:t>
            </a:r>
          </a:p>
          <a:p>
            <a:pPr eaLnBrk="1" hangingPunct="1">
              <a:lnSpc>
                <a:spcPct val="80000"/>
              </a:lnSpc>
              <a:buFont typeface="Wingdings" pitchFamily="2" charset="2"/>
              <a:buNone/>
              <a:defRPr/>
            </a:pPr>
            <a:endParaRPr lang="en-US" altLang="en-US" i="1" dirty="0"/>
          </a:p>
        </p:txBody>
      </p:sp>
      <p:sp>
        <p:nvSpPr>
          <p:cNvPr id="18435" name="Rectangle 4"/>
          <p:cNvSpPr>
            <a:spLocks noGrp="1" noChangeArrowheads="1"/>
          </p:cNvSpPr>
          <p:nvPr>
            <p:ph type="title" idx="4294967295"/>
          </p:nvPr>
        </p:nvSpPr>
        <p:spPr bwMode="auto">
          <a:xfrm>
            <a:off x="0" y="1066800"/>
            <a:ext cx="91440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dirty="0"/>
              <a:t>Transferable Skills</a:t>
            </a:r>
          </a:p>
        </p:txBody>
      </p:sp>
    </p:spTree>
    <p:extLst>
      <p:ext uri="{BB962C8B-B14F-4D97-AF65-F5344CB8AC3E}">
        <p14:creationId xmlns:p14="http://schemas.microsoft.com/office/powerpoint/2010/main" val="1984708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bwMode="auto">
          <a:xfrm>
            <a:off x="457200" y="996950"/>
            <a:ext cx="8229600" cy="942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4000" dirty="0"/>
              <a:t>Transferable Skills</a:t>
            </a:r>
          </a:p>
        </p:txBody>
      </p:sp>
      <p:sp>
        <p:nvSpPr>
          <p:cNvPr id="19459" name="Rectangle 3"/>
          <p:cNvSpPr>
            <a:spLocks noGrp="1" noChangeArrowheads="1"/>
          </p:cNvSpPr>
          <p:nvPr>
            <p:ph type="body" idx="1"/>
          </p:nvPr>
        </p:nvSpPr>
        <p:spPr bwMode="auto">
          <a:xfrm>
            <a:off x="563563" y="1766888"/>
            <a:ext cx="77724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 typeface="Wingdings" panose="05000000000000000000" pitchFamily="2" charset="2"/>
              <a:buNone/>
            </a:pPr>
            <a:r>
              <a:rPr lang="en-US" altLang="zh-CN" dirty="0">
                <a:ea typeface="宋体" panose="02010600030101010101" pitchFamily="2" charset="-122"/>
              </a:rPr>
              <a:t>Leadership</a:t>
            </a:r>
          </a:p>
          <a:p>
            <a:pPr algn="ctr" eaLnBrk="1" hangingPunct="1">
              <a:buFont typeface="Wingdings" panose="05000000000000000000" pitchFamily="2" charset="2"/>
              <a:buNone/>
            </a:pPr>
            <a:r>
              <a:rPr lang="en-US" altLang="zh-CN" dirty="0">
                <a:ea typeface="宋体" panose="02010600030101010101" pitchFamily="2" charset="-122"/>
              </a:rPr>
              <a:t>Teamwork</a:t>
            </a:r>
          </a:p>
          <a:p>
            <a:pPr algn="ctr" eaLnBrk="1" hangingPunct="1">
              <a:buFont typeface="Wingdings" panose="05000000000000000000" pitchFamily="2" charset="2"/>
              <a:buNone/>
            </a:pPr>
            <a:r>
              <a:rPr lang="en-US" altLang="zh-CN" dirty="0">
                <a:ea typeface="宋体" panose="02010600030101010101" pitchFamily="2" charset="-122"/>
              </a:rPr>
              <a:t>Initiative</a:t>
            </a:r>
          </a:p>
          <a:p>
            <a:pPr algn="ctr" eaLnBrk="1" hangingPunct="1">
              <a:buFont typeface="Wingdings" panose="05000000000000000000" pitchFamily="2" charset="2"/>
              <a:buNone/>
            </a:pPr>
            <a:r>
              <a:rPr lang="en-US" altLang="zh-CN" dirty="0">
                <a:ea typeface="宋体" panose="02010600030101010101" pitchFamily="2" charset="-122"/>
              </a:rPr>
              <a:t>Time Management</a:t>
            </a:r>
          </a:p>
          <a:p>
            <a:pPr algn="ctr" eaLnBrk="1" hangingPunct="1">
              <a:buFont typeface="Wingdings" panose="05000000000000000000" pitchFamily="2" charset="2"/>
              <a:buNone/>
            </a:pPr>
            <a:r>
              <a:rPr lang="en-US" altLang="zh-CN" dirty="0">
                <a:ea typeface="宋体" panose="02010600030101010101" pitchFamily="2" charset="-122"/>
              </a:rPr>
              <a:t>Communication Skills</a:t>
            </a:r>
          </a:p>
          <a:p>
            <a:pPr algn="ctr" eaLnBrk="1" hangingPunct="1">
              <a:buFont typeface="Wingdings" panose="05000000000000000000" pitchFamily="2" charset="2"/>
              <a:buNone/>
            </a:pPr>
            <a:r>
              <a:rPr lang="en-US" altLang="zh-CN" dirty="0">
                <a:ea typeface="宋体" panose="02010600030101010101" pitchFamily="2" charset="-122"/>
              </a:rPr>
              <a:t>Organization</a:t>
            </a:r>
          </a:p>
          <a:p>
            <a:pPr algn="ctr" eaLnBrk="1" hangingPunct="1">
              <a:buFont typeface="Wingdings" panose="05000000000000000000" pitchFamily="2" charset="2"/>
              <a:buNone/>
            </a:pPr>
            <a:r>
              <a:rPr lang="en-US" altLang="zh-CN" dirty="0">
                <a:ea typeface="宋体" panose="02010600030101010101" pitchFamily="2" charset="-122"/>
              </a:rPr>
              <a:t>Attention to Detail</a:t>
            </a:r>
          </a:p>
        </p:txBody>
      </p:sp>
    </p:spTree>
    <p:extLst>
      <p:ext uri="{BB962C8B-B14F-4D97-AF65-F5344CB8AC3E}">
        <p14:creationId xmlns:p14="http://schemas.microsoft.com/office/powerpoint/2010/main" val="2129022740"/>
      </p:ext>
    </p:extLst>
  </p:cSld>
  <p:clrMapOvr>
    <a:masterClrMapping/>
  </p:clrMapOvr>
</p:sld>
</file>

<file path=ppt/theme/theme1.xml><?xml version="1.0" encoding="utf-8"?>
<a:theme xmlns:a="http://schemas.openxmlformats.org/drawingml/2006/main" name="Title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3655</TotalTime>
  <Words>3305</Words>
  <Application>Microsoft Office PowerPoint</Application>
  <PresentationFormat>On-screen Show (4:3)</PresentationFormat>
  <Paragraphs>473</Paragraphs>
  <Slides>48</Slides>
  <Notes>32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48</vt:i4>
      </vt:variant>
    </vt:vector>
  </HeadingPairs>
  <TitlesOfParts>
    <vt:vector size="55" baseType="lpstr">
      <vt:lpstr>Arial</vt:lpstr>
      <vt:lpstr>Calibri</vt:lpstr>
      <vt:lpstr>Garamond</vt:lpstr>
      <vt:lpstr>Times New Roman</vt:lpstr>
      <vt:lpstr>Wingdings</vt:lpstr>
      <vt:lpstr>Title Slide</vt:lpstr>
      <vt:lpstr>Content Slide</vt:lpstr>
      <vt:lpstr>PowerPoint Presentation</vt:lpstr>
      <vt:lpstr>CCSS Services</vt:lpstr>
      <vt:lpstr>PowerPoint Presentation</vt:lpstr>
      <vt:lpstr>Resumes and Cover Letters</vt:lpstr>
      <vt:lpstr>PowerPoint Presentation</vt:lpstr>
      <vt:lpstr>PowerPoint Presentation</vt:lpstr>
      <vt:lpstr>Your Specific Skills</vt:lpstr>
      <vt:lpstr>Transferable Skills</vt:lpstr>
      <vt:lpstr>Transferable Skills</vt:lpstr>
      <vt:lpstr>PowerPoint Presentation</vt:lpstr>
      <vt:lpstr>Targeted Skills</vt:lpstr>
      <vt:lpstr>PowerPoint Presentation</vt:lpstr>
      <vt:lpstr>PowerPoint Presentation</vt:lpstr>
      <vt:lpstr>PowerPoint Presentation</vt:lpstr>
      <vt:lpstr>Construction and Content</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Explaining your experiences</vt:lpstr>
      <vt:lpstr>PowerPoint Presentation</vt:lpstr>
      <vt:lpstr>Skills and Tasks</vt:lpstr>
      <vt:lpstr>Skills and Tasks</vt:lpstr>
      <vt:lpstr>PowerPoint Presentation</vt:lpstr>
      <vt:lpstr>Examples </vt:lpstr>
      <vt:lpstr>PowerPoint Presentation</vt:lpstr>
      <vt:lpstr>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Cover letters: general guidelines </vt:lpstr>
      <vt:lpstr>Elements of a cover letter</vt:lpstr>
      <vt:lpstr>PowerPoint Presentation</vt:lpstr>
      <vt:lpstr>PowerPoint Presentation</vt:lpstr>
      <vt:lpstr>PowerPoint Presentation</vt:lpstr>
      <vt:lpstr>PowerPoint Presentation</vt:lpstr>
      <vt:lpstr>PowerPoint Presentation</vt:lpstr>
      <vt:lpstr>Facebook: @osuccss Twitter: @CCSSatOSU Questions? </vt:lpstr>
    </vt:vector>
  </TitlesOfParts>
  <Company>OSU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Jacquie Aberegg</dc:creator>
  <cp:lastModifiedBy>Ryan Wilhelm</cp:lastModifiedBy>
  <cp:revision>88</cp:revision>
  <cp:lastPrinted>2017-02-13T17:08:42Z</cp:lastPrinted>
  <dcterms:created xsi:type="dcterms:W3CDTF">2013-05-24T18:55:25Z</dcterms:created>
  <dcterms:modified xsi:type="dcterms:W3CDTF">2021-02-11T17:23:31Z</dcterms:modified>
</cp:coreProperties>
</file>